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1776" r:id="rId3"/>
    <p:sldId id="258" r:id="rId4"/>
    <p:sldId id="1917" r:id="rId5"/>
    <p:sldId id="263" r:id="rId6"/>
    <p:sldId id="266" r:id="rId7"/>
    <p:sldId id="265" r:id="rId8"/>
    <p:sldId id="271" r:id="rId9"/>
    <p:sldId id="257" r:id="rId10"/>
    <p:sldId id="1879" r:id="rId11"/>
    <p:sldId id="414" r:id="rId12"/>
    <p:sldId id="1780" r:id="rId13"/>
    <p:sldId id="1921" r:id="rId14"/>
    <p:sldId id="1772" r:id="rId15"/>
    <p:sldId id="1771" r:id="rId16"/>
    <p:sldId id="268" r:id="rId17"/>
    <p:sldId id="1957" r:id="rId18"/>
    <p:sldId id="272" r:id="rId19"/>
    <p:sldId id="1897" r:id="rId20"/>
    <p:sldId id="273" r:id="rId21"/>
    <p:sldId id="1956" r:id="rId22"/>
    <p:sldId id="1933" r:id="rId23"/>
    <p:sldId id="1924" r:id="rId24"/>
    <p:sldId id="1955" r:id="rId25"/>
    <p:sldId id="267" r:id="rId26"/>
    <p:sldId id="1942" r:id="rId27"/>
    <p:sldId id="1911" r:id="rId28"/>
    <p:sldId id="1773" r:id="rId29"/>
    <p:sldId id="1910" r:id="rId30"/>
    <p:sldId id="1906" r:id="rId31"/>
    <p:sldId id="1931" r:id="rId32"/>
    <p:sldId id="1943" r:id="rId33"/>
    <p:sldId id="1944" r:id="rId34"/>
    <p:sldId id="1898" r:id="rId35"/>
    <p:sldId id="1899" r:id="rId36"/>
    <p:sldId id="1901" r:id="rId37"/>
    <p:sldId id="1903" r:id="rId38"/>
    <p:sldId id="1948" r:id="rId39"/>
    <p:sldId id="1904" r:id="rId40"/>
    <p:sldId id="1912" r:id="rId41"/>
    <p:sldId id="1913" r:id="rId42"/>
    <p:sldId id="1949" r:id="rId43"/>
    <p:sldId id="1908" r:id="rId44"/>
    <p:sldId id="1914" r:id="rId45"/>
    <p:sldId id="1925" r:id="rId46"/>
    <p:sldId id="1927" r:id="rId47"/>
    <p:sldId id="1950" r:id="rId48"/>
    <p:sldId id="1909" r:id="rId49"/>
    <p:sldId id="1928" r:id="rId50"/>
    <p:sldId id="1947" r:id="rId51"/>
    <p:sldId id="1929" r:id="rId52"/>
    <p:sldId id="1916" r:id="rId53"/>
    <p:sldId id="1951" r:id="rId54"/>
    <p:sldId id="1915" r:id="rId55"/>
    <p:sldId id="1952" r:id="rId56"/>
    <p:sldId id="1953" r:id="rId57"/>
    <p:sldId id="1926" r:id="rId58"/>
    <p:sldId id="259" r:id="rId59"/>
    <p:sldId id="1937" r:id="rId60"/>
    <p:sldId id="1775" r:id="rId61"/>
    <p:sldId id="1774" r:id="rId62"/>
    <p:sldId id="1936" r:id="rId63"/>
    <p:sldId id="1918" r:id="rId64"/>
    <p:sldId id="1938" r:id="rId65"/>
    <p:sldId id="1778" r:id="rId66"/>
    <p:sldId id="1777" r:id="rId67"/>
    <p:sldId id="260" r:id="rId68"/>
    <p:sldId id="1958" r:id="rId69"/>
    <p:sldId id="1939" r:id="rId70"/>
    <p:sldId id="262" r:id="rId71"/>
    <p:sldId id="1940" r:id="rId72"/>
    <p:sldId id="1934" r:id="rId73"/>
    <p:sldId id="1923" r:id="rId74"/>
    <p:sldId id="1935" r:id="rId75"/>
    <p:sldId id="1941" r:id="rId76"/>
    <p:sldId id="261" r:id="rId77"/>
    <p:sldId id="1945" r:id="rId78"/>
    <p:sldId id="1905" r:id="rId79"/>
    <p:sldId id="1932" r:id="rId80"/>
    <p:sldId id="1946" r:id="rId81"/>
    <p:sldId id="1919" r:id="rId82"/>
    <p:sldId id="1902" r:id="rId83"/>
    <p:sldId id="1954"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776"/>
  </p:normalViewPr>
  <p:slideViewPr>
    <p:cSldViewPr snapToGrid="0">
      <p:cViewPr varScale="1">
        <p:scale>
          <a:sx n="99" d="100"/>
          <a:sy n="99" d="100"/>
        </p:scale>
        <p:origin x="1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Users/ozborn/Library/CloudStorage/OneDrive-UAB-TheUniversityofAlabamaatBirmingham/Publications/Presentations/2023/ATIS_Talk_April/LLM_Context_Siz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sng" strike="noStrike" kern="1200" spc="0" baseline="0">
                <a:solidFill>
                  <a:schemeClr val="tx1">
                    <a:lumMod val="65000"/>
                    <a:lumOff val="35000"/>
                  </a:schemeClr>
                </a:solidFill>
                <a:latin typeface="+mn-lt"/>
                <a:ea typeface="+mn-ea"/>
                <a:cs typeface="+mn-cs"/>
              </a:defRPr>
            </a:pPr>
            <a:r>
              <a:rPr lang="en-US" sz="2400" u="sng"/>
              <a:t>LLM Context Length Over Time</a:t>
            </a:r>
          </a:p>
        </c:rich>
      </c:tx>
      <c:overlay val="0"/>
      <c:spPr>
        <a:noFill/>
        <a:ln>
          <a:noFill/>
        </a:ln>
        <a:effectLst/>
      </c:spPr>
      <c:txPr>
        <a:bodyPr rot="0" spcFirstLastPara="1" vertOverflow="ellipsis" vert="horz" wrap="square" anchor="ctr" anchorCtr="1"/>
        <a:lstStyle/>
        <a:p>
          <a:pPr>
            <a:defRPr sz="2400" b="0" i="0" u="sng"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Sheet1!$E$3</c:f>
              <c:strCache>
                <c:ptCount val="1"/>
                <c:pt idx="0">
                  <c:v>Context Length</c:v>
                </c:pt>
              </c:strCache>
            </c:strRef>
          </c:tx>
          <c:spPr>
            <a:solidFill>
              <a:schemeClr val="accent2"/>
            </a:solidFill>
            <a:ln>
              <a:noFill/>
            </a:ln>
            <a:effectLst/>
          </c:spPr>
          <c:invertIfNegative val="0"/>
          <c:cat>
            <c:multiLvlStrRef>
              <c:f>Sheet1!$C$4:$D$12</c:f>
              <c:multiLvlStrCache>
                <c:ptCount val="9"/>
                <c:lvl>
                  <c:pt idx="0">
                    <c:v>2018</c:v>
                  </c:pt>
                  <c:pt idx="1">
                    <c:v>2018</c:v>
                  </c:pt>
                  <c:pt idx="2">
                    <c:v>2019</c:v>
                  </c:pt>
                  <c:pt idx="3">
                    <c:v>2020</c:v>
                  </c:pt>
                  <c:pt idx="4">
                    <c:v>2021</c:v>
                  </c:pt>
                  <c:pt idx="5">
                    <c:v>2022</c:v>
                  </c:pt>
                  <c:pt idx="6">
                    <c:v>2023</c:v>
                  </c:pt>
                  <c:pt idx="7">
                    <c:v>2023</c:v>
                  </c:pt>
                  <c:pt idx="8">
                    <c:v>2023</c:v>
                  </c:pt>
                </c:lvl>
                <c:lvl>
                  <c:pt idx="0">
                    <c:v>BERT</c:v>
                  </c:pt>
                  <c:pt idx="1">
                    <c:v>GPT-2</c:v>
                  </c:pt>
                  <c:pt idx="2">
                    <c:v>T5</c:v>
                  </c:pt>
                  <c:pt idx="3">
                    <c:v>GPT-3</c:v>
                  </c:pt>
                  <c:pt idx="4">
                    <c:v>Megatron Turing NLP</c:v>
                  </c:pt>
                  <c:pt idx="5">
                    <c:v>GPT-3.5</c:v>
                  </c:pt>
                  <c:pt idx="6">
                    <c:v>GPT-4 (8K)</c:v>
                  </c:pt>
                  <c:pt idx="7">
                    <c:v>GPT-4 (32K)</c:v>
                  </c:pt>
                  <c:pt idx="8">
                    <c:v>CoLT5</c:v>
                  </c:pt>
                </c:lvl>
              </c:multiLvlStrCache>
            </c:multiLvlStrRef>
          </c:cat>
          <c:val>
            <c:numRef>
              <c:f>Sheet1!$E$4:$E$12</c:f>
              <c:numCache>
                <c:formatCode>General</c:formatCode>
                <c:ptCount val="9"/>
                <c:pt idx="0">
                  <c:v>512</c:v>
                </c:pt>
                <c:pt idx="1">
                  <c:v>1024</c:v>
                </c:pt>
                <c:pt idx="2">
                  <c:v>512</c:v>
                </c:pt>
                <c:pt idx="3">
                  <c:v>2048</c:v>
                </c:pt>
                <c:pt idx="4">
                  <c:v>2048</c:v>
                </c:pt>
                <c:pt idx="5">
                  <c:v>4096</c:v>
                </c:pt>
                <c:pt idx="6">
                  <c:v>8192</c:v>
                </c:pt>
                <c:pt idx="7">
                  <c:v>32768</c:v>
                </c:pt>
                <c:pt idx="8">
                  <c:v>65536</c:v>
                </c:pt>
              </c:numCache>
            </c:numRef>
          </c:val>
          <c:extLst>
            <c:ext xmlns:c16="http://schemas.microsoft.com/office/drawing/2014/chart" uri="{C3380CC4-5D6E-409C-BE32-E72D297353CC}">
              <c16:uniqueId val="{00000000-39A5-894F-A0ED-5CD4F4F7D5D1}"/>
            </c:ext>
          </c:extLst>
        </c:ser>
        <c:dLbls>
          <c:showLegendKey val="0"/>
          <c:showVal val="0"/>
          <c:showCatName val="0"/>
          <c:showSerName val="0"/>
          <c:showPercent val="0"/>
          <c:showBubbleSize val="0"/>
        </c:dLbls>
        <c:gapWidth val="150"/>
        <c:axId val="1297460736"/>
        <c:axId val="1297462384"/>
      </c:barChart>
      <c:catAx>
        <c:axId val="129746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297462384"/>
        <c:crosses val="autoZero"/>
        <c:auto val="1"/>
        <c:lblAlgn val="ctr"/>
        <c:lblOffset val="100"/>
        <c:noMultiLvlLbl val="0"/>
      </c:catAx>
      <c:valAx>
        <c:axId val="1297462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97460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ECEA085E-3A3E-46D0-B1A7-E3BD6511E41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974F808-E136-4A76-A0A7-95C05290A1CD}">
      <dgm:prSet custT="1"/>
      <dgm:spPr/>
      <dgm:t>
        <a:bodyPr/>
        <a:lstStyle/>
        <a:p>
          <a:r>
            <a:rPr lang="en-US" sz="2300" dirty="0"/>
            <a:t>Understand what a language model is</a:t>
          </a:r>
        </a:p>
      </dgm:t>
    </dgm:pt>
    <dgm:pt modelId="{BAC8F016-254C-4EF5-9AC5-FEB97349E1C6}" type="parTrans" cxnId="{C24629C9-9259-46A4-BBC2-3F1C57ECCE79}">
      <dgm:prSet/>
      <dgm:spPr/>
      <dgm:t>
        <a:bodyPr/>
        <a:lstStyle/>
        <a:p>
          <a:endParaRPr lang="en-US"/>
        </a:p>
      </dgm:t>
    </dgm:pt>
    <dgm:pt modelId="{CB62DEE5-FDC4-47E7-998A-2BBF9205DA23}" type="sibTrans" cxnId="{C24629C9-9259-46A4-BBC2-3F1C57ECCE79}">
      <dgm:prSet/>
      <dgm:spPr/>
      <dgm:t>
        <a:bodyPr/>
        <a:lstStyle/>
        <a:p>
          <a:endParaRPr lang="en-US"/>
        </a:p>
      </dgm:t>
    </dgm:pt>
    <dgm:pt modelId="{C124CE00-AC4D-48C5-9E19-A5176003AB36}">
      <dgm:prSet custT="1"/>
      <dgm:spPr/>
      <dgm:t>
        <a:bodyPr/>
        <a:lstStyle/>
        <a:p>
          <a:r>
            <a:rPr lang="en-US" sz="2200" dirty="0"/>
            <a:t>Obtain a high-level understanding of transformers and the attention mechanism which underly modern large language models specifically GPT-X models</a:t>
          </a:r>
        </a:p>
      </dgm:t>
    </dgm:pt>
    <dgm:pt modelId="{F1EE3928-7CDA-4077-8C60-E91FD3008F5A}" type="parTrans" cxnId="{268483A6-0346-48EB-ADCD-1ECFA51587E5}">
      <dgm:prSet/>
      <dgm:spPr/>
      <dgm:t>
        <a:bodyPr/>
        <a:lstStyle/>
        <a:p>
          <a:endParaRPr lang="en-US"/>
        </a:p>
      </dgm:t>
    </dgm:pt>
    <dgm:pt modelId="{08840846-E8A3-40DF-8FB2-C4D3165BBED9}" type="sibTrans" cxnId="{268483A6-0346-48EB-ADCD-1ECFA51587E5}">
      <dgm:prSet/>
      <dgm:spPr/>
      <dgm:t>
        <a:bodyPr/>
        <a:lstStyle/>
        <a:p>
          <a:endParaRPr lang="en-US"/>
        </a:p>
      </dgm:t>
    </dgm:pt>
    <dgm:pt modelId="{827FA454-8214-49B0-B6F5-1ADF7B96787A}">
      <dgm:prSet custT="1"/>
      <dgm:spPr/>
      <dgm:t>
        <a:bodyPr/>
        <a:lstStyle/>
        <a:p>
          <a:r>
            <a:rPr lang="en-US" sz="2200" dirty="0"/>
            <a:t>Understand how Reinforcement Learning with Human Feedback (RLHF) works with a focus on </a:t>
          </a:r>
          <a:r>
            <a:rPr lang="en-US" sz="2200" dirty="0" err="1"/>
            <a:t>OpenAI</a:t>
          </a:r>
          <a:r>
            <a:rPr lang="en-US" sz="2200" dirty="0"/>
            <a:t> models like </a:t>
          </a:r>
          <a:r>
            <a:rPr lang="en-US" sz="2200" dirty="0" err="1"/>
            <a:t>ChatGPT</a:t>
          </a:r>
          <a:r>
            <a:rPr lang="en-US" sz="2200" dirty="0"/>
            <a:t> and </a:t>
          </a:r>
          <a:r>
            <a:rPr lang="en-US" sz="2200" dirty="0" err="1"/>
            <a:t>InstructGPT</a:t>
          </a:r>
          <a:r>
            <a:rPr lang="en-US" sz="2200" dirty="0"/>
            <a:t> including the resources available to build your own models</a:t>
          </a:r>
        </a:p>
      </dgm:t>
    </dgm:pt>
    <dgm:pt modelId="{2A1DA7E6-F93A-4AC9-88E7-60BA11BD8AE3}" type="parTrans" cxnId="{342CFB32-4370-461B-A2DF-A3C279F23021}">
      <dgm:prSet/>
      <dgm:spPr/>
      <dgm:t>
        <a:bodyPr/>
        <a:lstStyle/>
        <a:p>
          <a:endParaRPr lang="en-US"/>
        </a:p>
      </dgm:t>
    </dgm:pt>
    <dgm:pt modelId="{0160AF76-CB4D-438D-89A1-FD4E56818EF9}" type="sibTrans" cxnId="{342CFB32-4370-461B-A2DF-A3C279F23021}">
      <dgm:prSet/>
      <dgm:spPr/>
      <dgm:t>
        <a:bodyPr/>
        <a:lstStyle/>
        <a:p>
          <a:endParaRPr lang="en-US"/>
        </a:p>
      </dgm:t>
    </dgm:pt>
    <dgm:pt modelId="{254995C4-60FA-43FE-A2A6-264AF901CD64}">
      <dgm:prSet custT="1"/>
      <dgm:spPr/>
      <dgm:t>
        <a:bodyPr/>
        <a:lstStyle/>
        <a:p>
          <a:r>
            <a:rPr lang="en-US" sz="2300" dirty="0"/>
            <a:t>Get an overview of future trends in language model applications and development</a:t>
          </a:r>
        </a:p>
      </dgm:t>
    </dgm:pt>
    <dgm:pt modelId="{23BF28EF-65D4-4CE6-B67D-5405CA0F58E6}" type="parTrans" cxnId="{2297ADF0-4C7D-4A5C-9C0D-55CDC315F144}">
      <dgm:prSet/>
      <dgm:spPr/>
      <dgm:t>
        <a:bodyPr/>
        <a:lstStyle/>
        <a:p>
          <a:endParaRPr lang="en-US"/>
        </a:p>
      </dgm:t>
    </dgm:pt>
    <dgm:pt modelId="{D093DDAC-9BC4-488A-8098-486895227EEB}" type="sibTrans" cxnId="{2297ADF0-4C7D-4A5C-9C0D-55CDC315F144}">
      <dgm:prSet/>
      <dgm:spPr/>
      <dgm:t>
        <a:bodyPr/>
        <a:lstStyle/>
        <a:p>
          <a:endParaRPr lang="en-US"/>
        </a:p>
      </dgm:t>
    </dgm:pt>
    <dgm:pt modelId="{787AB3A2-FC79-464E-AC28-F5335D6F994D}" type="pres">
      <dgm:prSet presAssocID="{ECEA085E-3A3E-46D0-B1A7-E3BD6511E418}" presName="root" presStyleCnt="0">
        <dgm:presLayoutVars>
          <dgm:dir/>
          <dgm:resizeHandles val="exact"/>
        </dgm:presLayoutVars>
      </dgm:prSet>
      <dgm:spPr/>
    </dgm:pt>
    <dgm:pt modelId="{D2FF23B0-9E27-4D7D-9074-F4547BEECEB3}" type="pres">
      <dgm:prSet presAssocID="{ECEA085E-3A3E-46D0-B1A7-E3BD6511E418}" presName="container" presStyleCnt="0">
        <dgm:presLayoutVars>
          <dgm:dir/>
          <dgm:resizeHandles val="exact"/>
        </dgm:presLayoutVars>
      </dgm:prSet>
      <dgm:spPr/>
    </dgm:pt>
    <dgm:pt modelId="{D5DD570F-AA1B-4395-A4DD-6B37D25F2D26}" type="pres">
      <dgm:prSet presAssocID="{7974F808-E136-4A76-A0A7-95C05290A1CD}" presName="compNode" presStyleCnt="0"/>
      <dgm:spPr/>
    </dgm:pt>
    <dgm:pt modelId="{6435B482-F8EE-431C-A5C8-DD93BA54AD87}" type="pres">
      <dgm:prSet presAssocID="{7974F808-E136-4A76-A0A7-95C05290A1CD}" presName="iconBgRect" presStyleLbl="bgShp" presStyleIdx="0" presStyleCnt="4" custLinFactNeighborX="-28158" custLinFactNeighborY="274"/>
      <dgm:spPr/>
    </dgm:pt>
    <dgm:pt modelId="{166488CF-6714-492A-9B71-FB94437087D1}" type="pres">
      <dgm:prSet presAssocID="{7974F808-E136-4A76-A0A7-95C05290A1CD}" presName="iconRect" presStyleLbl="node1" presStyleIdx="0" presStyleCnt="4" custLinFactNeighborX="-48548" custLinFactNeighborY="4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8BE2D0C-B833-4B5D-89F9-70F16E2E4685}" type="pres">
      <dgm:prSet presAssocID="{7974F808-E136-4A76-A0A7-95C05290A1CD}" presName="spaceRect" presStyleCnt="0"/>
      <dgm:spPr/>
    </dgm:pt>
    <dgm:pt modelId="{050D4783-A5E6-48B7-A8E1-5CA66DD6A920}" type="pres">
      <dgm:prSet presAssocID="{7974F808-E136-4A76-A0A7-95C05290A1CD}" presName="textRect" presStyleLbl="revTx" presStyleIdx="0" presStyleCnt="4" custScaleX="122170">
        <dgm:presLayoutVars>
          <dgm:chMax val="1"/>
          <dgm:chPref val="1"/>
        </dgm:presLayoutVars>
      </dgm:prSet>
      <dgm:spPr/>
    </dgm:pt>
    <dgm:pt modelId="{949AE06F-CE66-41F2-9468-8993877CF31F}" type="pres">
      <dgm:prSet presAssocID="{CB62DEE5-FDC4-47E7-998A-2BBF9205DA23}" presName="sibTrans" presStyleLbl="sibTrans2D1" presStyleIdx="0" presStyleCnt="0"/>
      <dgm:spPr/>
    </dgm:pt>
    <dgm:pt modelId="{0D1000A2-C2DB-449D-9C82-D7116837DC76}" type="pres">
      <dgm:prSet presAssocID="{C124CE00-AC4D-48C5-9E19-A5176003AB36}" presName="compNode" presStyleCnt="0"/>
      <dgm:spPr/>
    </dgm:pt>
    <dgm:pt modelId="{9BDCA3BC-55EB-40C2-A15F-AFE2D9DA4253}" type="pres">
      <dgm:prSet presAssocID="{C124CE00-AC4D-48C5-9E19-A5176003AB36}" presName="iconBgRect" presStyleLbl="bgShp" presStyleIdx="1" presStyleCnt="4"/>
      <dgm:spPr/>
    </dgm:pt>
    <dgm:pt modelId="{98FAF6A7-A20A-41C2-99BA-3EA0B425D28E}" type="pres">
      <dgm:prSet presAssocID="{C124CE00-AC4D-48C5-9E19-A5176003AB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8CEB7B8-07DE-4289-9066-8A3ECCD7F89E}" type="pres">
      <dgm:prSet presAssocID="{C124CE00-AC4D-48C5-9E19-A5176003AB36}" presName="spaceRect" presStyleCnt="0"/>
      <dgm:spPr/>
    </dgm:pt>
    <dgm:pt modelId="{E1F3BEAE-4CAF-4965-8574-45AB0D881A87}" type="pres">
      <dgm:prSet presAssocID="{C124CE00-AC4D-48C5-9E19-A5176003AB36}" presName="textRect" presStyleLbl="revTx" presStyleIdx="1" presStyleCnt="4" custScaleX="139897" custScaleY="130293" custLinFactNeighborX="21460" custLinFactNeighborY="6494">
        <dgm:presLayoutVars>
          <dgm:chMax val="1"/>
          <dgm:chPref val="1"/>
        </dgm:presLayoutVars>
      </dgm:prSet>
      <dgm:spPr/>
    </dgm:pt>
    <dgm:pt modelId="{309DF410-E849-499E-9EA5-1EE3BDB75248}" type="pres">
      <dgm:prSet presAssocID="{08840846-E8A3-40DF-8FB2-C4D3165BBED9}" presName="sibTrans" presStyleLbl="sibTrans2D1" presStyleIdx="0" presStyleCnt="0"/>
      <dgm:spPr/>
    </dgm:pt>
    <dgm:pt modelId="{6EEF6B48-4F83-4C8E-9287-8C9FA27B67F9}" type="pres">
      <dgm:prSet presAssocID="{827FA454-8214-49B0-B6F5-1ADF7B96787A}" presName="compNode" presStyleCnt="0"/>
      <dgm:spPr/>
    </dgm:pt>
    <dgm:pt modelId="{353E1812-0486-45FC-B68E-7386FE4A9ACC}" type="pres">
      <dgm:prSet presAssocID="{827FA454-8214-49B0-B6F5-1ADF7B96787A}" presName="iconBgRect" presStyleLbl="bgShp" presStyleIdx="2" presStyleCnt="4" custLinFactNeighborX="-26233" custLinFactNeighborY="1908"/>
      <dgm:spPr/>
    </dgm:pt>
    <dgm:pt modelId="{E2397F30-75FB-4D5D-8BE3-F6A8D478E44B}" type="pres">
      <dgm:prSet presAssocID="{827FA454-8214-49B0-B6F5-1ADF7B96787A}" presName="iconRect" presStyleLbl="node1" presStyleIdx="2" presStyleCnt="4" custLinFactNeighborX="-48548" custLinFactNeighborY="329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CD0BF7F1-9CB4-4A0C-B0D4-1500DD494BAD}" type="pres">
      <dgm:prSet presAssocID="{827FA454-8214-49B0-B6F5-1ADF7B96787A}" presName="spaceRect" presStyleCnt="0"/>
      <dgm:spPr/>
    </dgm:pt>
    <dgm:pt modelId="{D18809E8-ADF3-4A36-89F1-A3099A6F26D0}" type="pres">
      <dgm:prSet presAssocID="{827FA454-8214-49B0-B6F5-1ADF7B96787A}" presName="textRect" presStyleLbl="revTx" presStyleIdx="2" presStyleCnt="4" custScaleX="116684" custScaleY="165955">
        <dgm:presLayoutVars>
          <dgm:chMax val="1"/>
          <dgm:chPref val="1"/>
        </dgm:presLayoutVars>
      </dgm:prSet>
      <dgm:spPr/>
    </dgm:pt>
    <dgm:pt modelId="{02F5CC5A-658F-4A68-90B4-6A62635ED37F}" type="pres">
      <dgm:prSet presAssocID="{0160AF76-CB4D-438D-89A1-FD4E56818EF9}" presName="sibTrans" presStyleLbl="sibTrans2D1" presStyleIdx="0" presStyleCnt="0"/>
      <dgm:spPr/>
    </dgm:pt>
    <dgm:pt modelId="{7C9C3002-1512-4202-8547-7C4C2727FF19}" type="pres">
      <dgm:prSet presAssocID="{254995C4-60FA-43FE-A2A6-264AF901CD64}" presName="compNode" presStyleCnt="0"/>
      <dgm:spPr/>
    </dgm:pt>
    <dgm:pt modelId="{A9E52425-64DE-453F-977C-0A3136FD0E9B}" type="pres">
      <dgm:prSet presAssocID="{254995C4-60FA-43FE-A2A6-264AF901CD64}" presName="iconBgRect" presStyleLbl="bgShp" presStyleIdx="3" presStyleCnt="4"/>
      <dgm:spPr/>
    </dgm:pt>
    <dgm:pt modelId="{CCEE3C97-52E3-4B19-8A93-BEC18D4A8B18}" type="pres">
      <dgm:prSet presAssocID="{254995C4-60FA-43FE-A2A6-264AF901CD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F0B9D9F-E724-42D8-8E19-8EFF65A1821D}" type="pres">
      <dgm:prSet presAssocID="{254995C4-60FA-43FE-A2A6-264AF901CD64}" presName="spaceRect" presStyleCnt="0"/>
      <dgm:spPr/>
    </dgm:pt>
    <dgm:pt modelId="{812F7B62-E1B4-44F4-A737-D86FBB3822CF}" type="pres">
      <dgm:prSet presAssocID="{254995C4-60FA-43FE-A2A6-264AF901CD64}" presName="textRect" presStyleLbl="revTx" presStyleIdx="3" presStyleCnt="4" custScaleX="114995" custLinFactNeighborX="16069" custLinFactNeighborY="-3246">
        <dgm:presLayoutVars>
          <dgm:chMax val="1"/>
          <dgm:chPref val="1"/>
        </dgm:presLayoutVars>
      </dgm:prSet>
      <dgm:spPr/>
    </dgm:pt>
  </dgm:ptLst>
  <dgm:cxnLst>
    <dgm:cxn modelId="{110B0425-B61F-4523-B597-82065BA1ED14}" type="presOf" srcId="{C124CE00-AC4D-48C5-9E19-A5176003AB36}" destId="{E1F3BEAE-4CAF-4965-8574-45AB0D881A87}" srcOrd="0" destOrd="0" presId="urn:microsoft.com/office/officeart/2018/2/layout/IconCircleList"/>
    <dgm:cxn modelId="{342CFB32-4370-461B-A2DF-A3C279F23021}" srcId="{ECEA085E-3A3E-46D0-B1A7-E3BD6511E418}" destId="{827FA454-8214-49B0-B6F5-1ADF7B96787A}" srcOrd="2" destOrd="0" parTransId="{2A1DA7E6-F93A-4AC9-88E7-60BA11BD8AE3}" sibTransId="{0160AF76-CB4D-438D-89A1-FD4E56818EF9}"/>
    <dgm:cxn modelId="{BBDF8871-95FA-430E-9D97-C7F7ECC64FF4}" type="presOf" srcId="{ECEA085E-3A3E-46D0-B1A7-E3BD6511E418}" destId="{787AB3A2-FC79-464E-AC28-F5335D6F994D}" srcOrd="0" destOrd="0" presId="urn:microsoft.com/office/officeart/2018/2/layout/IconCircleList"/>
    <dgm:cxn modelId="{51C21691-3EA5-42FD-AED9-25DDDE85F252}" type="presOf" srcId="{08840846-E8A3-40DF-8FB2-C4D3165BBED9}" destId="{309DF410-E849-499E-9EA5-1EE3BDB75248}" srcOrd="0" destOrd="0" presId="urn:microsoft.com/office/officeart/2018/2/layout/IconCircleList"/>
    <dgm:cxn modelId="{2121FF9E-5F13-4105-BF47-FF74FE9E988F}" type="presOf" srcId="{0160AF76-CB4D-438D-89A1-FD4E56818EF9}" destId="{02F5CC5A-658F-4A68-90B4-6A62635ED37F}" srcOrd="0" destOrd="0" presId="urn:microsoft.com/office/officeart/2018/2/layout/IconCircleList"/>
    <dgm:cxn modelId="{399FA49F-6249-48C1-BF4A-07B69D9FDD69}" type="presOf" srcId="{827FA454-8214-49B0-B6F5-1ADF7B96787A}" destId="{D18809E8-ADF3-4A36-89F1-A3099A6F26D0}" srcOrd="0" destOrd="0" presId="urn:microsoft.com/office/officeart/2018/2/layout/IconCircleList"/>
    <dgm:cxn modelId="{268483A6-0346-48EB-ADCD-1ECFA51587E5}" srcId="{ECEA085E-3A3E-46D0-B1A7-E3BD6511E418}" destId="{C124CE00-AC4D-48C5-9E19-A5176003AB36}" srcOrd="1" destOrd="0" parTransId="{F1EE3928-7CDA-4077-8C60-E91FD3008F5A}" sibTransId="{08840846-E8A3-40DF-8FB2-C4D3165BBED9}"/>
    <dgm:cxn modelId="{720C7BB2-3B4A-4B2A-AFA6-650F87627DC1}" type="presOf" srcId="{7974F808-E136-4A76-A0A7-95C05290A1CD}" destId="{050D4783-A5E6-48B7-A8E1-5CA66DD6A920}" srcOrd="0" destOrd="0" presId="urn:microsoft.com/office/officeart/2018/2/layout/IconCircleList"/>
    <dgm:cxn modelId="{C24629C9-9259-46A4-BBC2-3F1C57ECCE79}" srcId="{ECEA085E-3A3E-46D0-B1A7-E3BD6511E418}" destId="{7974F808-E136-4A76-A0A7-95C05290A1CD}" srcOrd="0" destOrd="0" parTransId="{BAC8F016-254C-4EF5-9AC5-FEB97349E1C6}" sibTransId="{CB62DEE5-FDC4-47E7-998A-2BBF9205DA23}"/>
    <dgm:cxn modelId="{2297ADF0-4C7D-4A5C-9C0D-55CDC315F144}" srcId="{ECEA085E-3A3E-46D0-B1A7-E3BD6511E418}" destId="{254995C4-60FA-43FE-A2A6-264AF901CD64}" srcOrd="3" destOrd="0" parTransId="{23BF28EF-65D4-4CE6-B67D-5405CA0F58E6}" sibTransId="{D093DDAC-9BC4-488A-8098-486895227EEB}"/>
    <dgm:cxn modelId="{EBFE33F1-EA23-48EF-A1A0-4B593896CDCF}" type="presOf" srcId="{254995C4-60FA-43FE-A2A6-264AF901CD64}" destId="{812F7B62-E1B4-44F4-A737-D86FBB3822CF}" srcOrd="0" destOrd="0" presId="urn:microsoft.com/office/officeart/2018/2/layout/IconCircleList"/>
    <dgm:cxn modelId="{58ED3DF6-20F9-4D42-A587-A8F97836A7D0}" type="presOf" srcId="{CB62DEE5-FDC4-47E7-998A-2BBF9205DA23}" destId="{949AE06F-CE66-41F2-9468-8993877CF31F}" srcOrd="0" destOrd="0" presId="urn:microsoft.com/office/officeart/2018/2/layout/IconCircleList"/>
    <dgm:cxn modelId="{8E7860AF-3F6A-435D-9AAF-35A3F8458913}" type="presParOf" srcId="{787AB3A2-FC79-464E-AC28-F5335D6F994D}" destId="{D2FF23B0-9E27-4D7D-9074-F4547BEECEB3}" srcOrd="0" destOrd="0" presId="urn:microsoft.com/office/officeart/2018/2/layout/IconCircleList"/>
    <dgm:cxn modelId="{80D90881-C2C6-41CA-BE8E-F82D954028B5}" type="presParOf" srcId="{D2FF23B0-9E27-4D7D-9074-F4547BEECEB3}" destId="{D5DD570F-AA1B-4395-A4DD-6B37D25F2D26}" srcOrd="0" destOrd="0" presId="urn:microsoft.com/office/officeart/2018/2/layout/IconCircleList"/>
    <dgm:cxn modelId="{3443471D-7BFF-43A4-9B22-CE5786ED4416}" type="presParOf" srcId="{D5DD570F-AA1B-4395-A4DD-6B37D25F2D26}" destId="{6435B482-F8EE-431C-A5C8-DD93BA54AD87}" srcOrd="0" destOrd="0" presId="urn:microsoft.com/office/officeart/2018/2/layout/IconCircleList"/>
    <dgm:cxn modelId="{C2C2B049-D7BA-46E4-AD7D-C4673220E5DD}" type="presParOf" srcId="{D5DD570F-AA1B-4395-A4DD-6B37D25F2D26}" destId="{166488CF-6714-492A-9B71-FB94437087D1}" srcOrd="1" destOrd="0" presId="urn:microsoft.com/office/officeart/2018/2/layout/IconCircleList"/>
    <dgm:cxn modelId="{D8A90FCC-C373-4A7B-A306-AEE091F8DB1A}" type="presParOf" srcId="{D5DD570F-AA1B-4395-A4DD-6B37D25F2D26}" destId="{A8BE2D0C-B833-4B5D-89F9-70F16E2E4685}" srcOrd="2" destOrd="0" presId="urn:microsoft.com/office/officeart/2018/2/layout/IconCircleList"/>
    <dgm:cxn modelId="{AA8CFBF9-E45D-4D9F-AAC3-00F064510530}" type="presParOf" srcId="{D5DD570F-AA1B-4395-A4DD-6B37D25F2D26}" destId="{050D4783-A5E6-48B7-A8E1-5CA66DD6A920}" srcOrd="3" destOrd="0" presId="urn:microsoft.com/office/officeart/2018/2/layout/IconCircleList"/>
    <dgm:cxn modelId="{A33F1945-BF1A-4B70-94BE-F12B3E7C5D55}" type="presParOf" srcId="{D2FF23B0-9E27-4D7D-9074-F4547BEECEB3}" destId="{949AE06F-CE66-41F2-9468-8993877CF31F}" srcOrd="1" destOrd="0" presId="urn:microsoft.com/office/officeart/2018/2/layout/IconCircleList"/>
    <dgm:cxn modelId="{F718B2B0-6AFB-41A4-8281-F2F461FDD9F3}" type="presParOf" srcId="{D2FF23B0-9E27-4D7D-9074-F4547BEECEB3}" destId="{0D1000A2-C2DB-449D-9C82-D7116837DC76}" srcOrd="2" destOrd="0" presId="urn:microsoft.com/office/officeart/2018/2/layout/IconCircleList"/>
    <dgm:cxn modelId="{770B5AD0-143B-48A2-AE02-711899AC8E6D}" type="presParOf" srcId="{0D1000A2-C2DB-449D-9C82-D7116837DC76}" destId="{9BDCA3BC-55EB-40C2-A15F-AFE2D9DA4253}" srcOrd="0" destOrd="0" presId="urn:microsoft.com/office/officeart/2018/2/layout/IconCircleList"/>
    <dgm:cxn modelId="{568EBA12-3DC7-4162-B8B1-63B3188E3822}" type="presParOf" srcId="{0D1000A2-C2DB-449D-9C82-D7116837DC76}" destId="{98FAF6A7-A20A-41C2-99BA-3EA0B425D28E}" srcOrd="1" destOrd="0" presId="urn:microsoft.com/office/officeart/2018/2/layout/IconCircleList"/>
    <dgm:cxn modelId="{CFBE4560-BDE4-4DFF-B656-C3CF6522F6DE}" type="presParOf" srcId="{0D1000A2-C2DB-449D-9C82-D7116837DC76}" destId="{38CEB7B8-07DE-4289-9066-8A3ECCD7F89E}" srcOrd="2" destOrd="0" presId="urn:microsoft.com/office/officeart/2018/2/layout/IconCircleList"/>
    <dgm:cxn modelId="{30E81691-54ED-4DF0-9067-587619762304}" type="presParOf" srcId="{0D1000A2-C2DB-449D-9C82-D7116837DC76}" destId="{E1F3BEAE-4CAF-4965-8574-45AB0D881A87}" srcOrd="3" destOrd="0" presId="urn:microsoft.com/office/officeart/2018/2/layout/IconCircleList"/>
    <dgm:cxn modelId="{EBD2A5DB-9929-4C3A-999F-F24A318CA444}" type="presParOf" srcId="{D2FF23B0-9E27-4D7D-9074-F4547BEECEB3}" destId="{309DF410-E849-499E-9EA5-1EE3BDB75248}" srcOrd="3" destOrd="0" presId="urn:microsoft.com/office/officeart/2018/2/layout/IconCircleList"/>
    <dgm:cxn modelId="{61C60F02-E151-42C9-8E0A-E75524A6EF08}" type="presParOf" srcId="{D2FF23B0-9E27-4D7D-9074-F4547BEECEB3}" destId="{6EEF6B48-4F83-4C8E-9287-8C9FA27B67F9}" srcOrd="4" destOrd="0" presId="urn:microsoft.com/office/officeart/2018/2/layout/IconCircleList"/>
    <dgm:cxn modelId="{88D9F2FC-36EE-4922-8BCE-6300DFC49421}" type="presParOf" srcId="{6EEF6B48-4F83-4C8E-9287-8C9FA27B67F9}" destId="{353E1812-0486-45FC-B68E-7386FE4A9ACC}" srcOrd="0" destOrd="0" presId="urn:microsoft.com/office/officeart/2018/2/layout/IconCircleList"/>
    <dgm:cxn modelId="{2EAF0D9C-59A9-4957-84D1-C64545A83FC6}" type="presParOf" srcId="{6EEF6B48-4F83-4C8E-9287-8C9FA27B67F9}" destId="{E2397F30-75FB-4D5D-8BE3-F6A8D478E44B}" srcOrd="1" destOrd="0" presId="urn:microsoft.com/office/officeart/2018/2/layout/IconCircleList"/>
    <dgm:cxn modelId="{414F08C4-BA77-41F1-94E2-AF5078EE5DDC}" type="presParOf" srcId="{6EEF6B48-4F83-4C8E-9287-8C9FA27B67F9}" destId="{CD0BF7F1-9CB4-4A0C-B0D4-1500DD494BAD}" srcOrd="2" destOrd="0" presId="urn:microsoft.com/office/officeart/2018/2/layout/IconCircleList"/>
    <dgm:cxn modelId="{634E7F95-03B0-4660-B450-4C4D5CB70512}" type="presParOf" srcId="{6EEF6B48-4F83-4C8E-9287-8C9FA27B67F9}" destId="{D18809E8-ADF3-4A36-89F1-A3099A6F26D0}" srcOrd="3" destOrd="0" presId="urn:microsoft.com/office/officeart/2018/2/layout/IconCircleList"/>
    <dgm:cxn modelId="{F4CFA95E-B4CE-43FE-9D36-09312DD3BB45}" type="presParOf" srcId="{D2FF23B0-9E27-4D7D-9074-F4547BEECEB3}" destId="{02F5CC5A-658F-4A68-90B4-6A62635ED37F}" srcOrd="5" destOrd="0" presId="urn:microsoft.com/office/officeart/2018/2/layout/IconCircleList"/>
    <dgm:cxn modelId="{36D962E9-5377-4DEB-AA3A-D923E97C6BB2}" type="presParOf" srcId="{D2FF23B0-9E27-4D7D-9074-F4547BEECEB3}" destId="{7C9C3002-1512-4202-8547-7C4C2727FF19}" srcOrd="6" destOrd="0" presId="urn:microsoft.com/office/officeart/2018/2/layout/IconCircleList"/>
    <dgm:cxn modelId="{87003D12-D6D7-45E9-85F7-B33E6C84B959}" type="presParOf" srcId="{7C9C3002-1512-4202-8547-7C4C2727FF19}" destId="{A9E52425-64DE-453F-977C-0A3136FD0E9B}" srcOrd="0" destOrd="0" presId="urn:microsoft.com/office/officeart/2018/2/layout/IconCircleList"/>
    <dgm:cxn modelId="{1FCA555D-7CB4-4DEB-B660-297667B71443}" type="presParOf" srcId="{7C9C3002-1512-4202-8547-7C4C2727FF19}" destId="{CCEE3C97-52E3-4B19-8A93-BEC18D4A8B18}" srcOrd="1" destOrd="0" presId="urn:microsoft.com/office/officeart/2018/2/layout/IconCircleList"/>
    <dgm:cxn modelId="{DB87338C-936F-4E70-9310-5C83AEF7C254}" type="presParOf" srcId="{7C9C3002-1512-4202-8547-7C4C2727FF19}" destId="{DF0B9D9F-E724-42D8-8E19-8EFF65A1821D}" srcOrd="2" destOrd="0" presId="urn:microsoft.com/office/officeart/2018/2/layout/IconCircleList"/>
    <dgm:cxn modelId="{CA8DBC8B-EE37-459A-A94E-D1C4490DE4BD}" type="presParOf" srcId="{7C9C3002-1512-4202-8547-7C4C2727FF19}" destId="{812F7B62-E1B4-44F4-A737-D86FBB3822C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B482-F8EE-431C-A5C8-DD93BA54AD87}">
      <dsp:nvSpPr>
        <dsp:cNvPr id="0" name=""/>
        <dsp:cNvSpPr/>
      </dsp:nvSpPr>
      <dsp:spPr>
        <a:xfrm>
          <a:off x="412326" y="224766"/>
          <a:ext cx="1141829" cy="114182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488CF-6714-492A-9B71-FB94437087D1}">
      <dsp:nvSpPr>
        <dsp:cNvPr id="0" name=""/>
        <dsp:cNvSpPr/>
      </dsp:nvSpPr>
      <dsp:spPr>
        <a:xfrm>
          <a:off x="652112" y="464561"/>
          <a:ext cx="662261" cy="662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0D4783-A5E6-48B7-A8E1-5CA66DD6A920}">
      <dsp:nvSpPr>
        <dsp:cNvPr id="0" name=""/>
        <dsp:cNvSpPr/>
      </dsp:nvSpPr>
      <dsp:spPr>
        <a:xfrm>
          <a:off x="1822002" y="221637"/>
          <a:ext cx="3288150" cy="114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Understand what a language model is</a:t>
          </a:r>
        </a:p>
      </dsp:txBody>
      <dsp:txXfrm>
        <a:off x="1822002" y="221637"/>
        <a:ext cx="3288150" cy="1141829"/>
      </dsp:txXfrm>
    </dsp:sp>
    <dsp:sp modelId="{9BDCA3BC-55EB-40C2-A15F-AFE2D9DA4253}">
      <dsp:nvSpPr>
        <dsp:cNvPr id="0" name=""/>
        <dsp:cNvSpPr/>
      </dsp:nvSpPr>
      <dsp:spPr>
        <a:xfrm>
          <a:off x="5579118" y="221637"/>
          <a:ext cx="1141829" cy="114182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AF6A7-A20A-41C2-99BA-3EA0B425D28E}">
      <dsp:nvSpPr>
        <dsp:cNvPr id="0" name=""/>
        <dsp:cNvSpPr/>
      </dsp:nvSpPr>
      <dsp:spPr>
        <a:xfrm>
          <a:off x="5818902" y="461421"/>
          <a:ext cx="662261" cy="662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3BEAE-4CAF-4965-8574-45AB0D881A87}">
      <dsp:nvSpPr>
        <dsp:cNvPr id="0" name=""/>
        <dsp:cNvSpPr/>
      </dsp:nvSpPr>
      <dsp:spPr>
        <a:xfrm>
          <a:off x="7006307" y="122840"/>
          <a:ext cx="3765265" cy="1487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Obtain a high-level understanding of transformers and the attention mechanism which underly modern large language models specifically GPT-X models</a:t>
          </a:r>
        </a:p>
      </dsp:txBody>
      <dsp:txXfrm>
        <a:off x="7006307" y="122840"/>
        <a:ext cx="3765265" cy="1487723"/>
      </dsp:txXfrm>
    </dsp:sp>
    <dsp:sp modelId="{353E1812-0486-45FC-B68E-7386FE4A9ACC}">
      <dsp:nvSpPr>
        <dsp:cNvPr id="0" name=""/>
        <dsp:cNvSpPr/>
      </dsp:nvSpPr>
      <dsp:spPr>
        <a:xfrm>
          <a:off x="434306" y="2647524"/>
          <a:ext cx="1141829" cy="114182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97F30-75FB-4D5D-8BE3-F6A8D478E44B}">
      <dsp:nvSpPr>
        <dsp:cNvPr id="0" name=""/>
        <dsp:cNvSpPr/>
      </dsp:nvSpPr>
      <dsp:spPr>
        <a:xfrm>
          <a:off x="652112" y="2887310"/>
          <a:ext cx="662261" cy="662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8809E8-ADF3-4A36-89F1-A3099A6F26D0}">
      <dsp:nvSpPr>
        <dsp:cNvPr id="0" name=""/>
        <dsp:cNvSpPr/>
      </dsp:nvSpPr>
      <dsp:spPr>
        <a:xfrm>
          <a:off x="1895828" y="2249191"/>
          <a:ext cx="3140497" cy="1894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Understand how Reinforcement Learning with Human Feedback (RLHF) works with a focus on </a:t>
          </a:r>
          <a:r>
            <a:rPr lang="en-US" sz="2200" kern="1200" dirty="0" err="1"/>
            <a:t>OpenAI</a:t>
          </a:r>
          <a:r>
            <a:rPr lang="en-US" sz="2200" kern="1200" dirty="0"/>
            <a:t> models like </a:t>
          </a:r>
          <a:r>
            <a:rPr lang="en-US" sz="2200" kern="1200" dirty="0" err="1"/>
            <a:t>ChatGPT</a:t>
          </a:r>
          <a:r>
            <a:rPr lang="en-US" sz="2200" kern="1200" dirty="0"/>
            <a:t> and </a:t>
          </a:r>
          <a:r>
            <a:rPr lang="en-US" sz="2200" kern="1200" dirty="0" err="1"/>
            <a:t>InstructGPT</a:t>
          </a:r>
          <a:r>
            <a:rPr lang="en-US" sz="2200" kern="1200" dirty="0"/>
            <a:t> including the resources available to build your own models</a:t>
          </a:r>
        </a:p>
      </dsp:txBody>
      <dsp:txXfrm>
        <a:off x="1895828" y="2249191"/>
        <a:ext cx="3140497" cy="1894923"/>
      </dsp:txXfrm>
    </dsp:sp>
    <dsp:sp modelId="{A9E52425-64DE-453F-977C-0A3136FD0E9B}">
      <dsp:nvSpPr>
        <dsp:cNvPr id="0" name=""/>
        <dsp:cNvSpPr/>
      </dsp:nvSpPr>
      <dsp:spPr>
        <a:xfrm>
          <a:off x="5505292" y="2625738"/>
          <a:ext cx="1141829" cy="114182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E3C97-52E3-4B19-8A93-BEC18D4A8B18}">
      <dsp:nvSpPr>
        <dsp:cNvPr id="0" name=""/>
        <dsp:cNvSpPr/>
      </dsp:nvSpPr>
      <dsp:spPr>
        <a:xfrm>
          <a:off x="5745076" y="2865522"/>
          <a:ext cx="662261" cy="662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2F7B62-E1B4-44F4-A737-D86FBB3822CF}">
      <dsp:nvSpPr>
        <dsp:cNvPr id="0" name=""/>
        <dsp:cNvSpPr/>
      </dsp:nvSpPr>
      <dsp:spPr>
        <a:xfrm>
          <a:off x="7122497" y="2588674"/>
          <a:ext cx="3095039" cy="114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Get an overview of future trends in language model applications and development</a:t>
          </a:r>
        </a:p>
      </dsp:txBody>
      <dsp:txXfrm>
        <a:off x="7122497" y="2588674"/>
        <a:ext cx="3095039" cy="114182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27176-C407-7740-B30E-3C25CA742FE1}"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A85F4A-16E9-BC47-B3DB-2355F024EA4B}" type="slidenum">
              <a:rPr lang="en-US" smtClean="0"/>
              <a:t>‹#›</a:t>
            </a:fld>
            <a:endParaRPr lang="en-US"/>
          </a:p>
        </p:txBody>
      </p:sp>
    </p:spTree>
    <p:extLst>
      <p:ext uri="{BB962C8B-B14F-4D97-AF65-F5344CB8AC3E}">
        <p14:creationId xmlns:p14="http://schemas.microsoft.com/office/powerpoint/2010/main" val="192333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a:p>
            <a:r>
              <a:rPr lang="en-US" dirty="0"/>
              <a:t> -taught the NLP course for the Computer Science Department and Informatics Institute since 2018 here at UAB</a:t>
            </a:r>
          </a:p>
          <a:p>
            <a:r>
              <a:rPr lang="en-US" dirty="0"/>
              <a:t>-Talk about RLHF, part of the secret sauce in </a:t>
            </a:r>
            <a:r>
              <a:rPr lang="en-US" dirty="0" err="1"/>
              <a:t>ChatGPT</a:t>
            </a:r>
            <a:endParaRPr lang="en-US" dirty="0"/>
          </a:p>
          <a:p>
            <a:r>
              <a:rPr lang="en-US" dirty="0"/>
              <a:t>-</a:t>
            </a:r>
            <a:r>
              <a:rPr lang="en-US" dirty="0" err="1"/>
              <a:t>ChatGPT</a:t>
            </a:r>
            <a:r>
              <a:rPr lang="en-US" dirty="0"/>
              <a:t> (not Cat-GPT), folks looking for cat memes will be disappointed</a:t>
            </a:r>
          </a:p>
          <a:p>
            <a:r>
              <a:rPr lang="en-US" dirty="0"/>
              <a:t>-Not just a talk, this is a tutorial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content for former students of mine</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1</a:t>
            </a:fld>
            <a:endParaRPr lang="en-US"/>
          </a:p>
        </p:txBody>
      </p:sp>
    </p:spTree>
    <p:extLst>
      <p:ext uri="{BB962C8B-B14F-4D97-AF65-F5344CB8AC3E}">
        <p14:creationId xmlns:p14="http://schemas.microsoft.com/office/powerpoint/2010/main" val="1270188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(efficient training of deep neural networks) was solved by Hinton by backpropagation in 1986</a:t>
            </a:r>
          </a:p>
          <a:p>
            <a:r>
              <a:rPr lang="en-US" dirty="0"/>
              <a:t>-Minimal explanation – just this slide and another one</a:t>
            </a:r>
          </a:p>
          <a:p>
            <a:r>
              <a:rPr lang="en-US" dirty="0"/>
              <a:t>-Issue is how to train/update the weights of the matrix</a:t>
            </a:r>
          </a:p>
          <a:p>
            <a:r>
              <a:rPr lang="en-US" dirty="0"/>
              <a:t>-for a big the loss (versus prediction) you want update weights more severely and also pick the right neurons to update</a:t>
            </a:r>
          </a:p>
          <a:p>
            <a:r>
              <a:rPr lang="en-US" dirty="0"/>
              <a:t>- Will take about “gradient a lot”, think of it as:</a:t>
            </a:r>
          </a:p>
          <a:p>
            <a:r>
              <a:rPr lang="en-US" dirty="0"/>
              <a:t>1) direction of greatest change for a multivariate function</a:t>
            </a:r>
          </a:p>
          <a:p>
            <a:r>
              <a:rPr lang="en-US" dirty="0"/>
              <a:t>2) vector with partial derivatives (looking at large hidden layer, it will be a matrix)</a:t>
            </a:r>
          </a:p>
          <a:p>
            <a:r>
              <a:rPr lang="en-US" dirty="0"/>
              <a:t>We will compute forward pass using input X and Y, going to Z then compute loss with backpropagation and attribute blame so we know how much of each weight to update</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10</a:t>
            </a:fld>
            <a:endParaRPr lang="en-US"/>
          </a:p>
        </p:txBody>
      </p:sp>
    </p:spTree>
    <p:extLst>
      <p:ext uri="{BB962C8B-B14F-4D97-AF65-F5344CB8AC3E}">
        <p14:creationId xmlns:p14="http://schemas.microsoft.com/office/powerpoint/2010/main" val="2199478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look like?</a:t>
            </a:r>
          </a:p>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-aren’t any better than existing methods (GPUs help getting them to be bigger, starting getting better results)</a:t>
            </a:r>
          </a:p>
          <a:p>
            <a:r>
              <a:rPr lang="en-US" dirty="0"/>
              <a:t>-MLP in </a:t>
            </a:r>
            <a:r>
              <a:rPr lang="en-US" dirty="0" err="1"/>
              <a:t>SciKit</a:t>
            </a:r>
            <a:r>
              <a:rPr lang="en-US" dirty="0"/>
              <a:t>-Learn (no better than SVMs, linear regression in some cases)</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23871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Hinton - 1986 (Turing 2018 along with 2 other guys)</a:t>
            </a:r>
          </a:p>
          <a:p>
            <a:r>
              <a:rPr lang="en-US" dirty="0" err="1"/>
              <a:t>Viswani</a:t>
            </a:r>
            <a:r>
              <a:rPr lang="en-US" dirty="0"/>
              <a:t> – Attention 2017</a:t>
            </a:r>
          </a:p>
          <a:p>
            <a:r>
              <a:rPr lang="en-US" dirty="0"/>
              <a:t>Devlin – BERT 2018</a:t>
            </a:r>
          </a:p>
        </p:txBody>
      </p:sp>
      <p:sp>
        <p:nvSpPr>
          <p:cNvPr id="4" name="Slide Number Placeholder 3"/>
          <p:cNvSpPr>
            <a:spLocks noGrp="1"/>
          </p:cNvSpPr>
          <p:nvPr>
            <p:ph type="sldNum" sz="quarter" idx="5"/>
          </p:nvPr>
        </p:nvSpPr>
        <p:spPr/>
        <p:txBody>
          <a:bodyPr/>
          <a:lstStyle/>
          <a:p>
            <a:fld id="{101284A8-84E5-D148-88C1-47BBC8FFC23D}" type="slidenum">
              <a:rPr lang="en-US" smtClean="0"/>
              <a:t>12</a:t>
            </a:fld>
            <a:endParaRPr lang="en-US"/>
          </a:p>
        </p:txBody>
      </p:sp>
    </p:spTree>
    <p:extLst>
      <p:ext uri="{BB962C8B-B14F-4D97-AF65-F5344CB8AC3E}">
        <p14:creationId xmlns:p14="http://schemas.microsoft.com/office/powerpoint/2010/main" val="3361401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type of word representation instead of 1-hot representations</a:t>
            </a:r>
          </a:p>
          <a:p>
            <a:r>
              <a:rPr lang="en-US" dirty="0"/>
              <a:t>-dense vectors</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13</a:t>
            </a:fld>
            <a:endParaRPr lang="en-US"/>
          </a:p>
        </p:txBody>
      </p:sp>
    </p:spTree>
    <p:extLst>
      <p:ext uri="{BB962C8B-B14F-4D97-AF65-F5344CB8AC3E}">
        <p14:creationId xmlns:p14="http://schemas.microsoft.com/office/powerpoint/2010/main" val="166336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FLAIRNLP</a:t>
            </a:r>
          </a:p>
          <a:p>
            <a:r>
              <a:rPr lang="en-US" dirty="0"/>
              <a:t>-”Classic word embeddings”, Glove learns from Matrix Factorization, word2vec uses neural network</a:t>
            </a:r>
          </a:p>
          <a:p>
            <a:r>
              <a:rPr lang="en-US" dirty="0"/>
              <a:t>-learns from context, but is not contextual – one embedding per word</a:t>
            </a:r>
          </a:p>
          <a:p>
            <a:r>
              <a:rPr lang="en-US" dirty="0"/>
              <a:t>-need to read some documentation to know what you are getting, complexity is hidden</a:t>
            </a:r>
          </a:p>
          <a:p>
            <a:r>
              <a:rPr lang="en-US" dirty="0"/>
              <a:t>-is it appropriate for biomedical documents? Social media?</a:t>
            </a:r>
          </a:p>
          <a:p>
            <a:endParaRPr lang="en-US" dirty="0"/>
          </a:p>
          <a:p>
            <a:endParaRPr lang="en-US" dirty="0"/>
          </a:p>
        </p:txBody>
      </p:sp>
      <p:sp>
        <p:nvSpPr>
          <p:cNvPr id="4" name="Slide Number Placeholder 3"/>
          <p:cNvSpPr>
            <a:spLocks noGrp="1"/>
          </p:cNvSpPr>
          <p:nvPr>
            <p:ph type="sldNum" sz="quarter" idx="5"/>
          </p:nvPr>
        </p:nvSpPr>
        <p:spPr/>
        <p:txBody>
          <a:bodyPr/>
          <a:lstStyle/>
          <a:p>
            <a:fld id="{329BCBAE-A4A0-1E43-A785-F69404E3072D}" type="slidenum">
              <a:rPr lang="en-US" smtClean="0"/>
              <a:t>14</a:t>
            </a:fld>
            <a:endParaRPr lang="en-US"/>
          </a:p>
        </p:txBody>
      </p:sp>
    </p:spTree>
    <p:extLst>
      <p:ext uri="{BB962C8B-B14F-4D97-AF65-F5344CB8AC3E}">
        <p14:creationId xmlns:p14="http://schemas.microsoft.com/office/powerpoint/2010/main" val="312221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have this compositionality property based on how they are trained</a:t>
            </a:r>
          </a:p>
          <a:p>
            <a:r>
              <a:rPr lang="en-US" dirty="0"/>
              <a:t>-Wanted this slide to address poorly written articles in the popular press say “just statistics on words”, don’t know what they really mean</a:t>
            </a:r>
          </a:p>
          <a:p>
            <a:r>
              <a:rPr lang="en-US" dirty="0"/>
              <a:t>-not true, emotional components, historical components, style components, how much a word has to do with surgery – everything can be encoded</a:t>
            </a:r>
          </a:p>
          <a:p>
            <a:r>
              <a:rPr lang="en-US" dirty="0"/>
              <a:t>-a word vector of size 2048 (2K numbers) may understand about the historical relationship of surgery to gender better than a practicing surgeon in some large context (at least it can numerically quantify that based on what corpus it was trained on)</a:t>
            </a:r>
          </a:p>
          <a:p>
            <a:r>
              <a:rPr lang="en-US" dirty="0"/>
              <a:t>-not apparent from tutorial, but you are loading up word vectors when you are loading those models</a:t>
            </a:r>
          </a:p>
        </p:txBody>
      </p:sp>
      <p:sp>
        <p:nvSpPr>
          <p:cNvPr id="4" name="Slide Number Placeholder 3"/>
          <p:cNvSpPr>
            <a:spLocks noGrp="1"/>
          </p:cNvSpPr>
          <p:nvPr>
            <p:ph type="sldNum" sz="quarter" idx="5"/>
          </p:nvPr>
        </p:nvSpPr>
        <p:spPr/>
        <p:txBody>
          <a:bodyPr/>
          <a:lstStyle/>
          <a:p>
            <a:fld id="{12A85F4A-16E9-BC47-B3DB-2355F024EA4B}" type="slidenum">
              <a:rPr lang="en-US" smtClean="0"/>
              <a:t>15</a:t>
            </a:fld>
            <a:endParaRPr lang="en-US"/>
          </a:p>
        </p:txBody>
      </p:sp>
    </p:spTree>
    <p:extLst>
      <p:ext uri="{BB962C8B-B14F-4D97-AF65-F5344CB8AC3E}">
        <p14:creationId xmlns:p14="http://schemas.microsoft.com/office/powerpoint/2010/main" val="429640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first to use this Designer suggested picture…</a:t>
            </a:r>
          </a:p>
          <a:p>
            <a:r>
              <a:rPr lang="en-US" dirty="0"/>
              <a:t>-Discuss in GPT-2/GPT-3 context</a:t>
            </a:r>
          </a:p>
        </p:txBody>
      </p:sp>
      <p:sp>
        <p:nvSpPr>
          <p:cNvPr id="4" name="Slide Number Placeholder 3"/>
          <p:cNvSpPr>
            <a:spLocks noGrp="1"/>
          </p:cNvSpPr>
          <p:nvPr>
            <p:ph type="sldNum" sz="quarter" idx="5"/>
          </p:nvPr>
        </p:nvSpPr>
        <p:spPr/>
        <p:txBody>
          <a:bodyPr/>
          <a:lstStyle/>
          <a:p>
            <a:fld id="{12A85F4A-16E9-BC47-B3DB-2355F024EA4B}" type="slidenum">
              <a:rPr lang="en-US" smtClean="0"/>
              <a:t>16</a:t>
            </a:fld>
            <a:endParaRPr lang="en-US"/>
          </a:p>
        </p:txBody>
      </p:sp>
    </p:spTree>
    <p:extLst>
      <p:ext uri="{BB962C8B-B14F-4D97-AF65-F5344CB8AC3E}">
        <p14:creationId xmlns:p14="http://schemas.microsoft.com/office/powerpoint/2010/main" val="3783299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side is the encoder = Source language (no output). (Literally it is going to ENCODE a representation of that input sequence)</a:t>
            </a:r>
          </a:p>
          <a:p>
            <a:r>
              <a:rPr lang="en-US" dirty="0"/>
              <a:t>Used for language translation</a:t>
            </a:r>
          </a:p>
          <a:p>
            <a:r>
              <a:rPr lang="en-US" dirty="0"/>
              <a:t>CLICK</a:t>
            </a:r>
          </a:p>
          <a:p>
            <a:endParaRPr lang="en-US" dirty="0"/>
          </a:p>
          <a:p>
            <a:r>
              <a:rPr lang="en-US" dirty="0"/>
              <a:t>Right side is decoder = Outputs target language, decodes representation generated by the encoder</a:t>
            </a:r>
          </a:p>
          <a:p>
            <a:r>
              <a:rPr lang="en-US" dirty="0"/>
              <a:t>Recurrent Neural Network - takes its output as input, some state is transferred as it moves through the sequence</a:t>
            </a:r>
          </a:p>
          <a:p>
            <a:endParaRPr lang="en-US" dirty="0"/>
          </a:p>
        </p:txBody>
      </p:sp>
      <p:sp>
        <p:nvSpPr>
          <p:cNvPr id="4" name="Slide Number Placeholder 3"/>
          <p:cNvSpPr>
            <a:spLocks noGrp="1"/>
          </p:cNvSpPr>
          <p:nvPr>
            <p:ph type="sldNum" sz="quarter" idx="5"/>
          </p:nvPr>
        </p:nvSpPr>
        <p:spPr/>
        <p:txBody>
          <a:bodyPr/>
          <a:lstStyle/>
          <a:p>
            <a:fld id="{1507475A-1E6A-EA41-A1B6-43F1D98D392F}" type="slidenum">
              <a:rPr lang="en-US" smtClean="0"/>
              <a:t>17</a:t>
            </a:fld>
            <a:endParaRPr lang="en-US"/>
          </a:p>
        </p:txBody>
      </p:sp>
    </p:spTree>
    <p:extLst>
      <p:ext uri="{BB962C8B-B14F-4D97-AF65-F5344CB8AC3E}">
        <p14:creationId xmlns:p14="http://schemas.microsoft.com/office/powerpoint/2010/main" val="401520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replacing RNN, needs to know position, GPT-3 takes absolute position (--2047) and passes through sinusoidal functions, each with a different frequency. </a:t>
            </a:r>
          </a:p>
          <a:p>
            <a:r>
              <a:rPr lang="en-US" dirty="0"/>
              <a:t>-Will discuss Multi-Head attention next 2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Normalization: Instead of normalizing over features (batch normalization), normalize over the entire layer.</a:t>
            </a:r>
          </a:p>
          <a:p>
            <a:endParaRPr lang="en-US" dirty="0"/>
          </a:p>
          <a:p>
            <a:r>
              <a:rPr lang="en-US" dirty="0"/>
              <a:t>DECODER (like Encoder)</a:t>
            </a:r>
          </a:p>
          <a:p>
            <a:r>
              <a:rPr lang="en-US" dirty="0"/>
              <a:t>-getting input from encoder</a:t>
            </a:r>
          </a:p>
          <a:p>
            <a:r>
              <a:rPr lang="en-US" dirty="0"/>
              <a:t>-2 types of masking (padding, 512 cutoff and look-ahead mask)</a:t>
            </a:r>
          </a:p>
          <a:p>
            <a:r>
              <a:rPr lang="en-US" dirty="0"/>
              <a:t>“</a:t>
            </a:r>
            <a:r>
              <a:rPr lang="en-US" sz="1200" kern="1200" dirty="0">
                <a:solidFill>
                  <a:schemeClr val="tx1"/>
                </a:solidFill>
                <a:effectLst/>
                <a:latin typeface="+mn-lt"/>
                <a:ea typeface="+mn-ea"/>
                <a:cs typeface="+mn-cs"/>
              </a:rPr>
              <a:t>This masking, combined with fact that the output embeddings are offset by one position, ensures that the</a:t>
            </a:r>
          </a:p>
          <a:p>
            <a:r>
              <a:rPr lang="en-US" sz="1200" kern="1200" dirty="0">
                <a:solidFill>
                  <a:schemeClr val="tx1"/>
                </a:solidFill>
                <a:effectLst/>
                <a:latin typeface="+mn-lt"/>
                <a:ea typeface="+mn-ea"/>
                <a:cs typeface="+mn-cs"/>
              </a:rPr>
              <a:t>predictions for position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can depend only on the known outputs at positions less than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-attention is happening all at once, encoded representation is over the entire sequence</a:t>
            </a:r>
            <a:endParaRPr lang="en-US" dirty="0"/>
          </a:p>
          <a:p>
            <a:r>
              <a:rPr lang="en-US" dirty="0"/>
              <a:t>	-Done to allow training of Deep Networks Layer</a:t>
            </a:r>
          </a:p>
          <a:p>
            <a:endParaRPr lang="en-US" dirty="0"/>
          </a:p>
        </p:txBody>
      </p:sp>
      <p:sp>
        <p:nvSpPr>
          <p:cNvPr id="4" name="Slide Number Placeholder 3"/>
          <p:cNvSpPr>
            <a:spLocks noGrp="1"/>
          </p:cNvSpPr>
          <p:nvPr>
            <p:ph type="sldNum" sz="quarter" idx="5"/>
          </p:nvPr>
        </p:nvSpPr>
        <p:spPr/>
        <p:txBody>
          <a:bodyPr/>
          <a:lstStyle/>
          <a:p>
            <a:fld id="{1507475A-1E6A-EA41-A1B6-43F1D98D392F}" type="slidenum">
              <a:rPr lang="en-US" smtClean="0"/>
              <a:t>18</a:t>
            </a:fld>
            <a:endParaRPr lang="en-US"/>
          </a:p>
        </p:txBody>
      </p:sp>
    </p:spTree>
    <p:extLst>
      <p:ext uri="{BB962C8B-B14F-4D97-AF65-F5344CB8AC3E}">
        <p14:creationId xmlns:p14="http://schemas.microsoft.com/office/powerpoint/2010/main" val="32198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query Q would be the first word in your sentence/sample, would compute attention with ALL keys</a:t>
            </a:r>
          </a:p>
          <a:p>
            <a:r>
              <a:rPr lang="en-US" dirty="0"/>
              <a:t>-Matrix multiply to compute attention</a:t>
            </a:r>
          </a:p>
          <a:p>
            <a:r>
              <a:rPr lang="en-US" dirty="0"/>
              <a:t>-Scaling, divide by root </a:t>
            </a:r>
            <a:r>
              <a:rPr lang="en-US" dirty="0" err="1"/>
              <a:t>dK</a:t>
            </a:r>
            <a:r>
              <a:rPr lang="en-US" dirty="0"/>
              <a:t> (don’t want large values to mess with later </a:t>
            </a:r>
            <a:r>
              <a:rPr lang="en-US" dirty="0" err="1"/>
              <a:t>softmax</a:t>
            </a:r>
            <a:r>
              <a:rPr lang="en-US" dirty="0"/>
              <a:t>, big values, small gradients)</a:t>
            </a:r>
          </a:p>
          <a:p>
            <a:r>
              <a:rPr lang="en-US" dirty="0"/>
              <a:t>--Multiply by V, as basically computed the attention mask</a:t>
            </a:r>
          </a:p>
          <a:p>
            <a:endParaRPr lang="en-US" dirty="0"/>
          </a:p>
          <a:p>
            <a:r>
              <a:rPr lang="en-US" dirty="0"/>
              <a:t>-attention weights are just dot product of query and key divided by scaling factor. ( square root of 64 = 8, not sure why square root, more stable to avoid too small numbers?)</a:t>
            </a:r>
          </a:p>
          <a:p>
            <a:endParaRPr lang="en-US" dirty="0"/>
          </a:p>
        </p:txBody>
      </p:sp>
      <p:sp>
        <p:nvSpPr>
          <p:cNvPr id="4" name="Slide Number Placeholder 3"/>
          <p:cNvSpPr>
            <a:spLocks noGrp="1"/>
          </p:cNvSpPr>
          <p:nvPr>
            <p:ph type="sldNum" sz="quarter" idx="5"/>
          </p:nvPr>
        </p:nvSpPr>
        <p:spPr/>
        <p:txBody>
          <a:bodyPr/>
          <a:lstStyle/>
          <a:p>
            <a:fld id="{1507475A-1E6A-EA41-A1B6-43F1D98D392F}" type="slidenum">
              <a:rPr lang="en-US" smtClean="0"/>
              <a:t>19</a:t>
            </a:fld>
            <a:endParaRPr lang="en-US"/>
          </a:p>
        </p:txBody>
      </p:sp>
    </p:spTree>
    <p:extLst>
      <p:ext uri="{BB962C8B-B14F-4D97-AF65-F5344CB8AC3E}">
        <p14:creationId xmlns:p14="http://schemas.microsoft.com/office/powerpoint/2010/main" val="44524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language models (people new to NLP)</a:t>
            </a:r>
          </a:p>
          <a:p>
            <a:r>
              <a:rPr lang="en-US" dirty="0"/>
              <a:t>-Discuss Transformers and GPT-2/GPT-3</a:t>
            </a:r>
          </a:p>
          <a:p>
            <a:r>
              <a:rPr lang="en-US" dirty="0"/>
              <a:t>	-Never studied transformers, forgotten about GPT models</a:t>
            </a:r>
          </a:p>
          <a:p>
            <a:r>
              <a:rPr lang="en-US" dirty="0"/>
              <a:t>-Tutorial/RHLF Section (main part of lecture) with reference to </a:t>
            </a:r>
            <a:r>
              <a:rPr lang="en-US" dirty="0" err="1"/>
              <a:t>ChatGPT</a:t>
            </a:r>
            <a:endParaRPr lang="en-US" dirty="0"/>
          </a:p>
          <a:p>
            <a:r>
              <a:rPr lang="en-US" dirty="0"/>
              <a:t>-Future of LLM / Significance (broad participation, some technical bits)</a:t>
            </a:r>
          </a:p>
        </p:txBody>
      </p:sp>
      <p:sp>
        <p:nvSpPr>
          <p:cNvPr id="4" name="Slide Number Placeholder 3"/>
          <p:cNvSpPr>
            <a:spLocks noGrp="1"/>
          </p:cNvSpPr>
          <p:nvPr>
            <p:ph type="sldNum" sz="quarter" idx="5"/>
          </p:nvPr>
        </p:nvSpPr>
        <p:spPr/>
        <p:txBody>
          <a:bodyPr/>
          <a:lstStyle/>
          <a:p>
            <a:fld id="{12A85F4A-16E9-BC47-B3DB-2355F024EA4B}" type="slidenum">
              <a:rPr lang="en-US" smtClean="0"/>
              <a:t>2</a:t>
            </a:fld>
            <a:endParaRPr lang="en-US"/>
          </a:p>
        </p:txBody>
      </p:sp>
    </p:spTree>
    <p:extLst>
      <p:ext uri="{BB962C8B-B14F-4D97-AF65-F5344CB8AC3E}">
        <p14:creationId xmlns:p14="http://schemas.microsoft.com/office/powerpoint/2010/main" val="3466603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 – key and query may focus all the attention on that current word, want to learn what “it” is referring to – not just focus on “it”</a:t>
            </a:r>
          </a:p>
          <a:p>
            <a:r>
              <a:rPr lang="en-US" dirty="0"/>
              <a:t>Nothing forces each head to learn something different, but in practice, that is  what happens</a:t>
            </a:r>
          </a:p>
        </p:txBody>
      </p:sp>
      <p:sp>
        <p:nvSpPr>
          <p:cNvPr id="4" name="Slide Number Placeholder 3"/>
          <p:cNvSpPr>
            <a:spLocks noGrp="1"/>
          </p:cNvSpPr>
          <p:nvPr>
            <p:ph type="sldNum" sz="quarter" idx="5"/>
          </p:nvPr>
        </p:nvSpPr>
        <p:spPr/>
        <p:txBody>
          <a:bodyPr/>
          <a:lstStyle/>
          <a:p>
            <a:fld id="{1507475A-1E6A-EA41-A1B6-43F1D98D392F}" type="slidenum">
              <a:rPr lang="en-US" smtClean="0"/>
              <a:t>20</a:t>
            </a:fld>
            <a:endParaRPr lang="en-US"/>
          </a:p>
        </p:txBody>
      </p:sp>
    </p:spTree>
    <p:extLst>
      <p:ext uri="{BB962C8B-B14F-4D97-AF65-F5344CB8AC3E}">
        <p14:creationId xmlns:p14="http://schemas.microsoft.com/office/powerpoint/2010/main" val="113460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visualized, layer 4 looks to be attending to the previous word</a:t>
            </a:r>
          </a:p>
          <a:p>
            <a:r>
              <a:rPr lang="en-US" dirty="0"/>
              <a:t>Layer 1 looks at all previous words</a:t>
            </a:r>
          </a:p>
          <a:p>
            <a:r>
              <a:rPr lang="en-US" dirty="0"/>
              <a:t>Layer that appear to focus on dependency relations, </a:t>
            </a:r>
            <a:r>
              <a:rPr lang="en-US" dirty="0" err="1"/>
              <a:t>etc</a:t>
            </a:r>
            <a:r>
              <a:rPr lang="en-US" dirty="0"/>
              <a:t>…</a:t>
            </a:r>
          </a:p>
        </p:txBody>
      </p:sp>
      <p:sp>
        <p:nvSpPr>
          <p:cNvPr id="4" name="Slide Number Placeholder 3"/>
          <p:cNvSpPr>
            <a:spLocks noGrp="1"/>
          </p:cNvSpPr>
          <p:nvPr>
            <p:ph type="sldNum" sz="quarter" idx="5"/>
          </p:nvPr>
        </p:nvSpPr>
        <p:spPr/>
        <p:txBody>
          <a:bodyPr/>
          <a:lstStyle/>
          <a:p>
            <a:fld id="{12A85F4A-16E9-BC47-B3DB-2355F024EA4B}" type="slidenum">
              <a:rPr lang="en-US" smtClean="0"/>
              <a:t>21</a:t>
            </a:fld>
            <a:endParaRPr lang="en-US"/>
          </a:p>
        </p:txBody>
      </p:sp>
    </p:spTree>
    <p:extLst>
      <p:ext uri="{BB962C8B-B14F-4D97-AF65-F5344CB8AC3E}">
        <p14:creationId xmlns:p14="http://schemas.microsoft.com/office/powerpoint/2010/main" val="2572615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website to understand GPT-2 (same as GPT-3 essentially)</a:t>
            </a:r>
          </a:p>
          <a:p>
            <a:r>
              <a:rPr lang="en-US" dirty="0"/>
              <a:t>-only decoder, no encoder (encoder/decoder makes sense for say language translation, not for doing things like language modelling</a:t>
            </a:r>
          </a:p>
          <a:p>
            <a:r>
              <a:rPr lang="en-US" dirty="0"/>
              <a:t>-this decoder is just like encoder except it has masked self-attention</a:t>
            </a:r>
          </a:p>
        </p:txBody>
      </p:sp>
      <p:sp>
        <p:nvSpPr>
          <p:cNvPr id="4" name="Slide Number Placeholder 3"/>
          <p:cNvSpPr>
            <a:spLocks noGrp="1"/>
          </p:cNvSpPr>
          <p:nvPr>
            <p:ph type="sldNum" sz="quarter" idx="5"/>
          </p:nvPr>
        </p:nvSpPr>
        <p:spPr/>
        <p:txBody>
          <a:bodyPr/>
          <a:lstStyle/>
          <a:p>
            <a:fld id="{12A85F4A-16E9-BC47-B3DB-2355F024EA4B}" type="slidenum">
              <a:rPr lang="en-US" smtClean="0"/>
              <a:t>23</a:t>
            </a:fld>
            <a:endParaRPr lang="en-US"/>
          </a:p>
        </p:txBody>
      </p:sp>
    </p:spTree>
    <p:extLst>
      <p:ext uri="{BB962C8B-B14F-4D97-AF65-F5344CB8AC3E}">
        <p14:creationId xmlns:p14="http://schemas.microsoft.com/office/powerpoint/2010/main" val="1308649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better at many tasks versus equivalent sized decoder only model when you need to look at entire context </a:t>
            </a:r>
          </a:p>
          <a:p>
            <a:r>
              <a:rPr lang="en-US" dirty="0"/>
              <a:t>Autoregressive function needed for generation</a:t>
            </a:r>
          </a:p>
          <a:p>
            <a:r>
              <a:rPr lang="en-US" dirty="0"/>
              <a:t>BERT can’t really generate text (masked language model) </a:t>
            </a:r>
          </a:p>
        </p:txBody>
      </p:sp>
      <p:sp>
        <p:nvSpPr>
          <p:cNvPr id="4" name="Slide Number Placeholder 3"/>
          <p:cNvSpPr>
            <a:spLocks noGrp="1"/>
          </p:cNvSpPr>
          <p:nvPr>
            <p:ph type="sldNum" sz="quarter" idx="5"/>
          </p:nvPr>
        </p:nvSpPr>
        <p:spPr/>
        <p:txBody>
          <a:bodyPr/>
          <a:lstStyle/>
          <a:p>
            <a:fld id="{12A85F4A-16E9-BC47-B3DB-2355F024EA4B}" type="slidenum">
              <a:rPr lang="en-US" smtClean="0"/>
              <a:t>24</a:t>
            </a:fld>
            <a:endParaRPr lang="en-US"/>
          </a:p>
        </p:txBody>
      </p:sp>
    </p:spTree>
    <p:extLst>
      <p:ext uri="{BB962C8B-B14F-4D97-AF65-F5344CB8AC3E}">
        <p14:creationId xmlns:p14="http://schemas.microsoft.com/office/powerpoint/2010/main" val="3291724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missing?</a:t>
            </a:r>
          </a:p>
          <a:p>
            <a:r>
              <a:rPr lang="en-US" dirty="0"/>
              <a:t>So, Models referred to as "GPT 3.5" series is a series of models that was trained on a blend of text and code from before Q4 2021. The following models are in the GPT-3.5 series:</a:t>
            </a:r>
          </a:p>
          <a:p>
            <a:pPr>
              <a:buFont typeface="Arial" panose="020B0604020202020204" pitchFamily="34" charset="0"/>
              <a:buChar char="•"/>
            </a:pPr>
            <a:r>
              <a:rPr lang="en-US" dirty="0"/>
              <a:t>code-davinci-002 is a base model, so good for pure code-completion tasks</a:t>
            </a:r>
          </a:p>
          <a:p>
            <a:pPr>
              <a:buFont typeface="Arial" panose="020B0604020202020204" pitchFamily="34" charset="0"/>
              <a:buChar char="•"/>
            </a:pPr>
            <a:r>
              <a:rPr lang="en-US" dirty="0"/>
              <a:t>text-davinci-002 is an </a:t>
            </a:r>
            <a:r>
              <a:rPr lang="en-US" dirty="0" err="1"/>
              <a:t>InstructGPT</a:t>
            </a:r>
            <a:r>
              <a:rPr lang="en-US" dirty="0"/>
              <a:t> model based on code-davinci-002</a:t>
            </a:r>
          </a:p>
          <a:p>
            <a:pPr>
              <a:buFont typeface="Arial" panose="020B0604020202020204" pitchFamily="34" charset="0"/>
              <a:buChar char="•"/>
            </a:pPr>
            <a:r>
              <a:rPr lang="en-US" dirty="0"/>
              <a:t>text-davinci-003 is an improvement on text-davinci-002</a:t>
            </a:r>
          </a:p>
          <a:p>
            <a:pPr>
              <a:buFont typeface="Arial" panose="020B0604020202020204" pitchFamily="34" charset="0"/>
              <a:buChar char="•"/>
            </a:pPr>
            <a:r>
              <a:rPr lang="en-US" dirty="0"/>
              <a:t>GPT-3 is just bigger GPT-2 (more or less) that made zero-shot/few-shot more famous because it was good at it</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25</a:t>
            </a:fld>
            <a:endParaRPr lang="en-US"/>
          </a:p>
        </p:txBody>
      </p:sp>
    </p:spTree>
    <p:extLst>
      <p:ext uri="{BB962C8B-B14F-4D97-AF65-F5344CB8AC3E}">
        <p14:creationId xmlns:p14="http://schemas.microsoft.com/office/powerpoint/2010/main" val="145281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Contractors from Upwork, </a:t>
            </a:r>
            <a:r>
              <a:rPr lang="en-US" dirty="0" err="1"/>
              <a:t>ScaleAI</a:t>
            </a:r>
            <a:r>
              <a:rPr lang="en-US" dirty="0"/>
              <a:t>, screened folks to get people who are good at identifying harmful content</a:t>
            </a:r>
          </a:p>
          <a:p>
            <a:r>
              <a:rPr lang="en-US" dirty="0"/>
              <a:t>I’m not really going to talk about </a:t>
            </a:r>
            <a:r>
              <a:rPr lang="en-US" dirty="0" err="1"/>
              <a:t>ChatGPT</a:t>
            </a:r>
            <a:r>
              <a:rPr lang="en-US" dirty="0"/>
              <a:t>, I’m going to talk about the piece we know about that helps make </a:t>
            </a:r>
            <a:r>
              <a:rPr lang="en-US" dirty="0" err="1"/>
              <a:t>ChatGPT</a:t>
            </a:r>
            <a:r>
              <a:rPr lang="en-US" dirty="0"/>
              <a:t> work -RLHF</a:t>
            </a:r>
          </a:p>
        </p:txBody>
      </p:sp>
      <p:sp>
        <p:nvSpPr>
          <p:cNvPr id="4" name="Slide Number Placeholder 3"/>
          <p:cNvSpPr>
            <a:spLocks noGrp="1"/>
          </p:cNvSpPr>
          <p:nvPr>
            <p:ph type="sldNum" sz="quarter" idx="5"/>
          </p:nvPr>
        </p:nvSpPr>
        <p:spPr/>
        <p:txBody>
          <a:bodyPr/>
          <a:lstStyle/>
          <a:p>
            <a:fld id="{12A85F4A-16E9-BC47-B3DB-2355F024EA4B}" type="slidenum">
              <a:rPr lang="en-US" smtClean="0"/>
              <a:t>27</a:t>
            </a:fld>
            <a:endParaRPr lang="en-US"/>
          </a:p>
        </p:txBody>
      </p:sp>
    </p:spTree>
    <p:extLst>
      <p:ext uri="{BB962C8B-B14F-4D97-AF65-F5344CB8AC3E}">
        <p14:creationId xmlns:p14="http://schemas.microsoft.com/office/powerpoint/2010/main" val="413165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modification is for safety</a:t>
            </a:r>
          </a:p>
        </p:txBody>
      </p:sp>
      <p:sp>
        <p:nvSpPr>
          <p:cNvPr id="4" name="Slide Number Placeholder 3"/>
          <p:cNvSpPr>
            <a:spLocks noGrp="1"/>
          </p:cNvSpPr>
          <p:nvPr>
            <p:ph type="sldNum" sz="quarter" idx="5"/>
          </p:nvPr>
        </p:nvSpPr>
        <p:spPr/>
        <p:txBody>
          <a:bodyPr/>
          <a:lstStyle/>
          <a:p>
            <a:fld id="{12A85F4A-16E9-BC47-B3DB-2355F024EA4B}" type="slidenum">
              <a:rPr lang="en-US" smtClean="0"/>
              <a:t>28</a:t>
            </a:fld>
            <a:endParaRPr lang="en-US"/>
          </a:p>
        </p:txBody>
      </p:sp>
    </p:spTree>
    <p:extLst>
      <p:ext uri="{BB962C8B-B14F-4D97-AF65-F5344CB8AC3E}">
        <p14:creationId xmlns:p14="http://schemas.microsoft.com/office/powerpoint/2010/main" val="3893893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Been around for awhile, Alpha GO is big one, Protein Folding</a:t>
            </a:r>
          </a:p>
          <a:p>
            <a:pPr marL="171450" indent="-171450">
              <a:buFontTx/>
              <a:buChar char="-"/>
            </a:pPr>
            <a:r>
              <a:rPr lang="en-US" dirty="0"/>
              <a:t>Predates any sort of deep learning, used to have humans label actions that an agent took as good/bad (Reward model and Policy were then same)</a:t>
            </a:r>
          </a:p>
          <a:p>
            <a:pPr marL="171450" indent="-171450">
              <a:buFontTx/>
              <a:buChar char="-"/>
            </a:pPr>
            <a:r>
              <a:rPr lang="en-US" dirty="0"/>
              <a:t>Nothing to do with Language Models are all in inception</a:t>
            </a:r>
          </a:p>
          <a:p>
            <a:pPr marL="171450" indent="-171450">
              <a:buFontTx/>
              <a:buChar char="-"/>
            </a:pPr>
            <a:endParaRPr lang="en-US" dirty="0"/>
          </a:p>
          <a:p>
            <a:pPr marL="171450" indent="-171450">
              <a:buFontTx/>
              <a:buChar char="-"/>
            </a:pPr>
            <a:r>
              <a:rPr lang="en-US" dirty="0"/>
              <a:t>Different from unsupervised (No labelled data) or supervised machine learning (Labelled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Learn from mistakes, usually trying to optimize some sort of score</a:t>
            </a:r>
          </a:p>
          <a:p>
            <a:pPr marL="171450" indent="-171450">
              <a:buFontTx/>
              <a:buChar char="-"/>
            </a:pPr>
            <a:r>
              <a:rPr lang="en-US" dirty="0"/>
              <a:t>RLHF will use basically all 3 types of machine learning, unsupervised (language model), fine-tuning on supervised (for whatever), then reinforcement learning</a:t>
            </a:r>
          </a:p>
          <a:p>
            <a:pPr marL="171450" indent="-171450">
              <a:buFontTx/>
              <a:buChar char="-"/>
            </a:pPr>
            <a:r>
              <a:rPr lang="en-US" dirty="0"/>
              <a:t>Many ways to do reinforcement learning, Markov Decision Processes are classic but there are many others, and I can’t provide a good overview. Will focus on </a:t>
            </a:r>
            <a:r>
              <a:rPr lang="en-US" dirty="0" err="1"/>
              <a:t>InstructGPT</a:t>
            </a:r>
            <a:r>
              <a:rPr lang="en-US" dirty="0"/>
              <a:t>/</a:t>
            </a:r>
            <a:r>
              <a:rPr lang="en-US" dirty="0" err="1"/>
              <a:t>ChatGPT</a:t>
            </a:r>
            <a:r>
              <a:rPr lang="en-US" dirty="0"/>
              <a:t> here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29</a:t>
            </a:fld>
            <a:endParaRPr lang="en-US"/>
          </a:p>
        </p:txBody>
      </p:sp>
    </p:spTree>
    <p:extLst>
      <p:ext uri="{BB962C8B-B14F-4D97-AF65-F5344CB8AC3E}">
        <p14:creationId xmlns:p14="http://schemas.microsoft.com/office/powerpoint/2010/main" val="1462478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instruction training does do full fine-tuning</a:t>
            </a:r>
          </a:p>
        </p:txBody>
      </p:sp>
      <p:sp>
        <p:nvSpPr>
          <p:cNvPr id="4" name="Slide Number Placeholder 3"/>
          <p:cNvSpPr>
            <a:spLocks noGrp="1"/>
          </p:cNvSpPr>
          <p:nvPr>
            <p:ph type="sldNum" sz="quarter" idx="5"/>
          </p:nvPr>
        </p:nvSpPr>
        <p:spPr/>
        <p:txBody>
          <a:bodyPr/>
          <a:lstStyle/>
          <a:p>
            <a:fld id="{12A85F4A-16E9-BC47-B3DB-2355F024EA4B}" type="slidenum">
              <a:rPr lang="en-US" smtClean="0"/>
              <a:t>30</a:t>
            </a:fld>
            <a:endParaRPr lang="en-US"/>
          </a:p>
        </p:txBody>
      </p:sp>
    </p:spTree>
    <p:extLst>
      <p:ext uri="{BB962C8B-B14F-4D97-AF65-F5344CB8AC3E}">
        <p14:creationId xmlns:p14="http://schemas.microsoft.com/office/powerpoint/2010/main" val="81128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TRL slide, we will use TRL but look for </a:t>
            </a:r>
            <a:r>
              <a:rPr lang="en-US" dirty="0" err="1"/>
              <a:t>InstructGPT</a:t>
            </a:r>
            <a:r>
              <a:rPr lang="en-US" dirty="0"/>
              <a:t> paper for understanding</a:t>
            </a:r>
          </a:p>
          <a:p>
            <a:r>
              <a:rPr lang="en-US" dirty="0"/>
              <a:t>Explanation not very satisfying versus original but always good to show a concept in more than one way</a:t>
            </a:r>
          </a:p>
          <a:p>
            <a:r>
              <a:rPr lang="en-US" dirty="0"/>
              <a:t>Your standard language model LM, going to be used twice</a:t>
            </a:r>
          </a:p>
        </p:txBody>
      </p:sp>
      <p:sp>
        <p:nvSpPr>
          <p:cNvPr id="4" name="Slide Number Placeholder 3"/>
          <p:cNvSpPr>
            <a:spLocks noGrp="1"/>
          </p:cNvSpPr>
          <p:nvPr>
            <p:ph type="sldNum" sz="quarter" idx="5"/>
          </p:nvPr>
        </p:nvSpPr>
        <p:spPr/>
        <p:txBody>
          <a:bodyPr/>
          <a:lstStyle/>
          <a:p>
            <a:fld id="{12A85F4A-16E9-BC47-B3DB-2355F024EA4B}" type="slidenum">
              <a:rPr lang="en-US" smtClean="0"/>
              <a:t>31</a:t>
            </a:fld>
            <a:endParaRPr lang="en-US"/>
          </a:p>
        </p:txBody>
      </p:sp>
    </p:spTree>
    <p:extLst>
      <p:ext uri="{BB962C8B-B14F-4D97-AF65-F5344CB8AC3E}">
        <p14:creationId xmlns:p14="http://schemas.microsoft.com/office/powerpoint/2010/main" val="1053957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-Fundamentals audience, anyway who knows some ML but not NLP/Deep Learning</a:t>
            </a:r>
          </a:p>
          <a:p>
            <a:r>
              <a:rPr lang="en-US" dirty="0"/>
              <a:t>-students of mine who have forgotten various things</a:t>
            </a:r>
          </a:p>
          <a:p>
            <a:r>
              <a:rPr lang="en-US" dirty="0"/>
              <a:t>-</a:t>
            </a:r>
            <a:r>
              <a:rPr lang="en-US" dirty="0" err="1"/>
              <a:t>ChatGPT</a:t>
            </a:r>
            <a:r>
              <a:rPr lang="en-US" dirty="0"/>
              <a:t> &amp; RLHF – dive into some technical details using TRL</a:t>
            </a:r>
          </a:p>
          <a:p>
            <a:r>
              <a:rPr lang="en-US" dirty="0"/>
              <a:t>-if you know Language Models &amp; Transformers, you can open the tutorial now and start playing with it</a:t>
            </a:r>
          </a:p>
          <a:p>
            <a:r>
              <a:rPr lang="en-US" dirty="0"/>
              <a:t>-Future (mix of technical &amp; high-level discussion)</a:t>
            </a:r>
          </a:p>
          <a:p>
            <a:r>
              <a:rPr lang="en-US" dirty="0"/>
              <a:t>-Some time left for discussion/questions (assuming I time this correctly)</a:t>
            </a:r>
          </a:p>
        </p:txBody>
      </p:sp>
      <p:sp>
        <p:nvSpPr>
          <p:cNvPr id="4" name="Slide Number Placeholder 3"/>
          <p:cNvSpPr>
            <a:spLocks noGrp="1"/>
          </p:cNvSpPr>
          <p:nvPr>
            <p:ph type="sldNum" sz="quarter" idx="5"/>
          </p:nvPr>
        </p:nvSpPr>
        <p:spPr/>
        <p:txBody>
          <a:bodyPr/>
          <a:lstStyle/>
          <a:p>
            <a:fld id="{12A85F4A-16E9-BC47-B3DB-2355F024EA4B}" type="slidenum">
              <a:rPr lang="en-US" smtClean="0"/>
              <a:t>3</a:t>
            </a:fld>
            <a:endParaRPr lang="en-US"/>
          </a:p>
        </p:txBody>
      </p:sp>
    </p:spTree>
    <p:extLst>
      <p:ext uri="{BB962C8B-B14F-4D97-AF65-F5344CB8AC3E}">
        <p14:creationId xmlns:p14="http://schemas.microsoft.com/office/powerpoint/2010/main" val="1198854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Corpus: “P53 guards the genome”</a:t>
            </a:r>
          </a:p>
          <a:p>
            <a:r>
              <a:rPr lang="en-US" dirty="0"/>
              <a:t>Round 1:</a:t>
            </a:r>
          </a:p>
          <a:p>
            <a:r>
              <a:rPr lang="en-US" dirty="0"/>
              <a:t>LM1: Pizza guards the genome (incorrect pizza)</a:t>
            </a:r>
          </a:p>
          <a:p>
            <a:r>
              <a:rPr lang="en-US" dirty="0"/>
              <a:t>LM2: TP53 guards the genome (incorrect T), not TP token in English (assume)</a:t>
            </a:r>
          </a:p>
        </p:txBody>
      </p:sp>
      <p:sp>
        <p:nvSpPr>
          <p:cNvPr id="4" name="Slide Number Placeholder 3"/>
          <p:cNvSpPr>
            <a:spLocks noGrp="1"/>
          </p:cNvSpPr>
          <p:nvPr>
            <p:ph type="sldNum" sz="quarter" idx="5"/>
          </p:nvPr>
        </p:nvSpPr>
        <p:spPr/>
        <p:txBody>
          <a:bodyPr/>
          <a:lstStyle/>
          <a:p>
            <a:fld id="{12A85F4A-16E9-BC47-B3DB-2355F024EA4B}" type="slidenum">
              <a:rPr lang="en-US" smtClean="0"/>
              <a:t>34</a:t>
            </a:fld>
            <a:endParaRPr lang="en-US"/>
          </a:p>
        </p:txBody>
      </p:sp>
    </p:spTree>
    <p:extLst>
      <p:ext uri="{BB962C8B-B14F-4D97-AF65-F5344CB8AC3E}">
        <p14:creationId xmlns:p14="http://schemas.microsoft.com/office/powerpoint/2010/main" val="2470554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means anything folks can get their hands on with some filtering</a:t>
            </a:r>
          </a:p>
          <a:p>
            <a:r>
              <a:rPr lang="en-US" dirty="0"/>
              <a:t>-”</a:t>
            </a:r>
            <a:r>
              <a:rPr lang="en-US" dirty="0">
                <a:effectLst/>
                <a:latin typeface="Arial" panose="020B0604020202020204" pitchFamily="34" charset="0"/>
              </a:rPr>
              <a:t> The Colossal Clean Crawled Corpus [ 107], used to train a trillion</a:t>
            </a:r>
            <a:br>
              <a:rPr lang="en-US" dirty="0"/>
            </a:br>
            <a:r>
              <a:rPr lang="en-US" dirty="0">
                <a:effectLst/>
                <a:latin typeface="Arial" panose="020B0604020202020204" pitchFamily="34" charset="0"/>
              </a:rPr>
              <a:t>parameter LM in [ 43 ], is cleaned, inter alia, by discarding any page</a:t>
            </a:r>
            <a:br>
              <a:rPr lang="en-US" dirty="0"/>
            </a:br>
            <a:r>
              <a:rPr lang="en-US" dirty="0">
                <a:effectLst/>
                <a:latin typeface="Arial" panose="020B0604020202020204" pitchFamily="34" charset="0"/>
              </a:rPr>
              <a:t>containing one of a list of about 400 “Dirty, Naughty, Obscene or</a:t>
            </a:r>
            <a:br>
              <a:rPr lang="en-US" dirty="0"/>
            </a:br>
            <a:r>
              <a:rPr lang="en-US" dirty="0">
                <a:effectLst/>
                <a:latin typeface="Arial" panose="020B0604020202020204" pitchFamily="34" charset="0"/>
              </a:rPr>
              <a:t>Otherwise Bad Words””</a:t>
            </a: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35</a:t>
            </a:fld>
            <a:endParaRPr lang="en-US"/>
          </a:p>
        </p:txBody>
      </p:sp>
    </p:spTree>
    <p:extLst>
      <p:ext uri="{BB962C8B-B14F-4D97-AF65-F5344CB8AC3E}">
        <p14:creationId xmlns:p14="http://schemas.microsoft.com/office/powerpoint/2010/main" val="162495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36</a:t>
            </a:fld>
            <a:endParaRPr lang="en-US"/>
          </a:p>
        </p:txBody>
      </p:sp>
    </p:spTree>
    <p:extLst>
      <p:ext uri="{BB962C8B-B14F-4D97-AF65-F5344CB8AC3E}">
        <p14:creationId xmlns:p14="http://schemas.microsoft.com/office/powerpoint/2010/main" val="2919984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creative here, not sure if it works for a 5-year old but it accurate insofar as it is a high level </a:t>
            </a:r>
            <a:r>
              <a:rPr lang="en-US" dirty="0" err="1"/>
              <a:t>explaination</a:t>
            </a: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37</a:t>
            </a:fld>
            <a:endParaRPr lang="en-US"/>
          </a:p>
        </p:txBody>
      </p:sp>
    </p:spTree>
    <p:extLst>
      <p:ext uri="{BB962C8B-B14F-4D97-AF65-F5344CB8AC3E}">
        <p14:creationId xmlns:p14="http://schemas.microsoft.com/office/powerpoint/2010/main" val="623958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 in </a:t>
            </a:r>
            <a:r>
              <a:rPr lang="en-US" dirty="0" err="1"/>
              <a:t>InstructGPT</a:t>
            </a:r>
            <a:r>
              <a:rPr lang="en-US" dirty="0"/>
              <a:t> come from submissions from website, they also create some prompts themselves based on some unknown criteria</a:t>
            </a:r>
          </a:p>
          <a:p>
            <a:r>
              <a:rPr lang="en-US" dirty="0"/>
              <a:t>-supervised learning/fine-tuning gets their baseline without RLHF</a:t>
            </a:r>
          </a:p>
          <a:p>
            <a:r>
              <a:rPr lang="en-US" dirty="0"/>
              <a:t>-traditional labelled data set</a:t>
            </a:r>
          </a:p>
          <a:p>
            <a:r>
              <a:rPr lang="en-US" dirty="0"/>
              <a:t>-since they don’t share their data, I will show some from Medical Meadow (exams)</a:t>
            </a:r>
          </a:p>
        </p:txBody>
      </p:sp>
      <p:sp>
        <p:nvSpPr>
          <p:cNvPr id="4" name="Slide Number Placeholder 3"/>
          <p:cNvSpPr>
            <a:spLocks noGrp="1"/>
          </p:cNvSpPr>
          <p:nvPr>
            <p:ph type="sldNum" sz="quarter" idx="5"/>
          </p:nvPr>
        </p:nvSpPr>
        <p:spPr/>
        <p:txBody>
          <a:bodyPr/>
          <a:lstStyle/>
          <a:p>
            <a:fld id="{12A85F4A-16E9-BC47-B3DB-2355F024EA4B}" type="slidenum">
              <a:rPr lang="en-US" smtClean="0"/>
              <a:t>39</a:t>
            </a:fld>
            <a:endParaRPr lang="en-US"/>
          </a:p>
        </p:txBody>
      </p:sp>
    </p:spTree>
    <p:extLst>
      <p:ext uri="{BB962C8B-B14F-4D97-AF65-F5344CB8AC3E}">
        <p14:creationId xmlns:p14="http://schemas.microsoft.com/office/powerpoint/2010/main" val="2736765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Alpaca later, there seems to be a thing for the camel family in RLHF (discuss Llama and Alpaca later)</a:t>
            </a:r>
          </a:p>
          <a:p>
            <a:r>
              <a:rPr lang="en-US" dirty="0"/>
              <a:t>-Creative sourcing of prompts. Where can I find precious prompt data that I can use to do RLHF.</a:t>
            </a:r>
          </a:p>
          <a:p>
            <a:r>
              <a:rPr lang="en-US" dirty="0"/>
              <a:t>-Balance training</a:t>
            </a:r>
          </a:p>
        </p:txBody>
      </p:sp>
      <p:sp>
        <p:nvSpPr>
          <p:cNvPr id="4" name="Slide Number Placeholder 3"/>
          <p:cNvSpPr>
            <a:spLocks noGrp="1"/>
          </p:cNvSpPr>
          <p:nvPr>
            <p:ph type="sldNum" sz="quarter" idx="5"/>
          </p:nvPr>
        </p:nvSpPr>
        <p:spPr/>
        <p:txBody>
          <a:bodyPr/>
          <a:lstStyle/>
          <a:p>
            <a:fld id="{12A85F4A-16E9-BC47-B3DB-2355F024EA4B}" type="slidenum">
              <a:rPr lang="en-US" smtClean="0"/>
              <a:t>40</a:t>
            </a:fld>
            <a:endParaRPr lang="en-US"/>
          </a:p>
        </p:txBody>
      </p:sp>
    </p:spTree>
    <p:extLst>
      <p:ext uri="{BB962C8B-B14F-4D97-AF65-F5344CB8AC3E}">
        <p14:creationId xmlns:p14="http://schemas.microsoft.com/office/powerpoint/2010/main" val="2540001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fine-tuning is another name for this process</a:t>
            </a:r>
          </a:p>
          <a:p>
            <a:r>
              <a:rPr lang="en-US" dirty="0"/>
              <a:t>This initial language model is still doing text input (prompt) and text output based on what humans think a good answer is…</a:t>
            </a:r>
          </a:p>
          <a:p>
            <a:r>
              <a:rPr lang="en-US" dirty="0"/>
              <a:t>Optional step</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41</a:t>
            </a:fld>
            <a:endParaRPr lang="en-US"/>
          </a:p>
        </p:txBody>
      </p:sp>
    </p:spTree>
    <p:extLst>
      <p:ext uri="{BB962C8B-B14F-4D97-AF65-F5344CB8AC3E}">
        <p14:creationId xmlns:p14="http://schemas.microsoft.com/office/powerpoint/2010/main" val="262542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42</a:t>
            </a:fld>
            <a:endParaRPr lang="en-US"/>
          </a:p>
        </p:txBody>
      </p:sp>
    </p:spTree>
    <p:extLst>
      <p:ext uri="{BB962C8B-B14F-4D97-AF65-F5344CB8AC3E}">
        <p14:creationId xmlns:p14="http://schemas.microsoft.com/office/powerpoint/2010/main" val="3318090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for labelers to just assign score</a:t>
            </a:r>
          </a:p>
          <a:p>
            <a:r>
              <a:rPr lang="en-US" dirty="0"/>
              <a:t>Reward model train with all these input prompt data based on human feedback, it was GPT-3 that was fine-tuned</a:t>
            </a:r>
          </a:p>
          <a:p>
            <a:r>
              <a:rPr lang="en-US" dirty="0"/>
              <a:t>Trained is just fine-tuned here</a:t>
            </a:r>
          </a:p>
        </p:txBody>
      </p:sp>
      <p:sp>
        <p:nvSpPr>
          <p:cNvPr id="4" name="Slide Number Placeholder 3"/>
          <p:cNvSpPr>
            <a:spLocks noGrp="1"/>
          </p:cNvSpPr>
          <p:nvPr>
            <p:ph type="sldNum" sz="quarter" idx="5"/>
          </p:nvPr>
        </p:nvSpPr>
        <p:spPr/>
        <p:txBody>
          <a:bodyPr/>
          <a:lstStyle/>
          <a:p>
            <a:fld id="{12A85F4A-16E9-BC47-B3DB-2355F024EA4B}" type="slidenum">
              <a:rPr lang="en-US" smtClean="0"/>
              <a:t>43</a:t>
            </a:fld>
            <a:endParaRPr lang="en-US"/>
          </a:p>
        </p:txBody>
      </p:sp>
    </p:spTree>
    <p:extLst>
      <p:ext uri="{BB962C8B-B14F-4D97-AF65-F5344CB8AC3E}">
        <p14:creationId xmlns:p14="http://schemas.microsoft.com/office/powerpoint/2010/main" val="63705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clear how big model should be relative to original model, some variation</a:t>
            </a:r>
          </a:p>
          <a:p>
            <a:r>
              <a:rPr lang="en-US" dirty="0"/>
              <a:t>-For this task, annotators had 72% agreement -77% agreement (2 rounds of hiring, different labelers)</a:t>
            </a:r>
          </a:p>
          <a:p>
            <a:endParaRPr lang="en-US" dirty="0"/>
          </a:p>
          <a:p>
            <a:r>
              <a:rPr lang="en-US" dirty="0"/>
              <a:t>-So now we have 2 models, a LLM that we fine-tuned in step 1 to generate text and this model which can assign human preference scores to generated text</a:t>
            </a:r>
          </a:p>
        </p:txBody>
      </p:sp>
      <p:sp>
        <p:nvSpPr>
          <p:cNvPr id="4" name="Slide Number Placeholder 3"/>
          <p:cNvSpPr>
            <a:spLocks noGrp="1"/>
          </p:cNvSpPr>
          <p:nvPr>
            <p:ph type="sldNum" sz="quarter" idx="5"/>
          </p:nvPr>
        </p:nvSpPr>
        <p:spPr/>
        <p:txBody>
          <a:bodyPr/>
          <a:lstStyle/>
          <a:p>
            <a:fld id="{12A85F4A-16E9-BC47-B3DB-2355F024EA4B}" type="slidenum">
              <a:rPr lang="en-US" smtClean="0"/>
              <a:t>44</a:t>
            </a:fld>
            <a:endParaRPr lang="en-US"/>
          </a:p>
        </p:txBody>
      </p:sp>
    </p:spTree>
    <p:extLst>
      <p:ext uri="{BB962C8B-B14F-4D97-AF65-F5344CB8AC3E}">
        <p14:creationId xmlns:p14="http://schemas.microsoft.com/office/powerpoint/2010/main" val="19973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news, you aren’t paying attention to news if you haven’t heard of </a:t>
            </a:r>
            <a:r>
              <a:rPr lang="en-US" dirty="0" err="1"/>
              <a:t>ChatGPT</a:t>
            </a:r>
            <a:endParaRPr lang="en-US" dirty="0"/>
          </a:p>
          <a:p>
            <a:r>
              <a:rPr lang="en-US" dirty="0"/>
              <a:t>-audience – how many folks have tried </a:t>
            </a:r>
            <a:r>
              <a:rPr lang="en-US" dirty="0" err="1"/>
              <a:t>ChatGPT</a:t>
            </a:r>
            <a:r>
              <a:rPr lang="en-US" dirty="0"/>
              <a:t> or derivatives?</a:t>
            </a:r>
          </a:p>
          <a:p>
            <a:r>
              <a:rPr lang="en-US" dirty="0"/>
              <a:t>-</a:t>
            </a:r>
            <a:r>
              <a:rPr lang="en-US" dirty="0" err="1"/>
              <a:t>ChatGPT</a:t>
            </a:r>
            <a:r>
              <a:rPr lang="en-US" dirty="0"/>
              <a:t> affect on education (essay is dead, passing exams), science (fake abstracts),  art</a:t>
            </a:r>
          </a:p>
          <a:p>
            <a:r>
              <a:rPr lang="en-US" dirty="0"/>
              <a:t>-fake song with Drake and Weekend is NOT </a:t>
            </a:r>
            <a:r>
              <a:rPr lang="en-US" dirty="0" err="1"/>
              <a:t>chatGPT</a:t>
            </a:r>
            <a:r>
              <a:rPr lang="en-US" dirty="0"/>
              <a:t>, but the underlying technology isn’t much different</a:t>
            </a:r>
          </a:p>
        </p:txBody>
      </p:sp>
      <p:sp>
        <p:nvSpPr>
          <p:cNvPr id="4" name="Slide Number Placeholder 3"/>
          <p:cNvSpPr>
            <a:spLocks noGrp="1"/>
          </p:cNvSpPr>
          <p:nvPr>
            <p:ph type="sldNum" sz="quarter" idx="5"/>
          </p:nvPr>
        </p:nvSpPr>
        <p:spPr/>
        <p:txBody>
          <a:bodyPr/>
          <a:lstStyle/>
          <a:p>
            <a:fld id="{12A85F4A-16E9-BC47-B3DB-2355F024EA4B}" type="slidenum">
              <a:rPr lang="en-US" smtClean="0"/>
              <a:t>4</a:t>
            </a:fld>
            <a:endParaRPr lang="en-US"/>
          </a:p>
        </p:txBody>
      </p:sp>
    </p:spTree>
    <p:extLst>
      <p:ext uri="{BB962C8B-B14F-4D97-AF65-F5344CB8AC3E}">
        <p14:creationId xmlns:p14="http://schemas.microsoft.com/office/powerpoint/2010/main" val="495057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Loading our hate detection model from pretrained</a:t>
            </a:r>
          </a:p>
          <a:p>
            <a:r>
              <a:rPr lang="en-US" dirty="0"/>
              <a:t>Define generation</a:t>
            </a:r>
          </a:p>
          <a:p>
            <a:r>
              <a:rPr lang="en-US" dirty="0"/>
              <a:t>-</a:t>
            </a:r>
            <a:r>
              <a:rPr lang="en-US" dirty="0" err="1"/>
              <a:t>top_k</a:t>
            </a:r>
            <a:r>
              <a:rPr lang="en-US" dirty="0"/>
              <a:t> hyperparameter, let’s you pick from shortlist of most likely tokens</a:t>
            </a:r>
          </a:p>
          <a:p>
            <a:r>
              <a:rPr lang="en-US" dirty="0"/>
              <a:t>-</a:t>
            </a:r>
            <a:r>
              <a:rPr lang="en-US" dirty="0" err="1"/>
              <a:t>top_p</a:t>
            </a:r>
            <a:r>
              <a:rPr lang="en-US" dirty="0"/>
              <a:t> hyperparameter, dynamic pick all tokens the smallest possible set of words whose cumulative probability exceeds the probability </a:t>
            </a:r>
            <a:r>
              <a:rPr lang="en-US" i="1" dirty="0"/>
              <a:t>p</a:t>
            </a:r>
            <a:r>
              <a:rPr lang="en-US" dirty="0"/>
              <a:t>. </a:t>
            </a:r>
          </a:p>
        </p:txBody>
      </p:sp>
      <p:sp>
        <p:nvSpPr>
          <p:cNvPr id="4" name="Slide Number Placeholder 3"/>
          <p:cNvSpPr>
            <a:spLocks noGrp="1"/>
          </p:cNvSpPr>
          <p:nvPr>
            <p:ph type="sldNum" sz="quarter" idx="5"/>
          </p:nvPr>
        </p:nvSpPr>
        <p:spPr/>
        <p:txBody>
          <a:bodyPr/>
          <a:lstStyle/>
          <a:p>
            <a:fld id="{12A85F4A-16E9-BC47-B3DB-2355F024EA4B}" type="slidenum">
              <a:rPr lang="en-US" smtClean="0"/>
              <a:t>45</a:t>
            </a:fld>
            <a:endParaRPr lang="en-US"/>
          </a:p>
        </p:txBody>
      </p:sp>
    </p:spTree>
    <p:extLst>
      <p:ext uri="{BB962C8B-B14F-4D97-AF65-F5344CB8AC3E}">
        <p14:creationId xmlns:p14="http://schemas.microsoft.com/office/powerpoint/2010/main" val="178136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hate only, using 0 and 1</a:t>
            </a:r>
          </a:p>
          <a:p>
            <a:r>
              <a:rPr lang="en-US" dirty="0"/>
              <a:t>Classes not used</a:t>
            </a:r>
          </a:p>
          <a:p>
            <a:r>
              <a:rPr lang="en-US" dirty="0"/>
              <a:t>R1 is first round of annotation, </a:t>
            </a:r>
            <a:r>
              <a:rPr lang="en-US" dirty="0" err="1"/>
              <a:t>etc</a:t>
            </a:r>
            <a:r>
              <a:rPr lang="en-US" dirty="0"/>
              <a:t>…</a:t>
            </a:r>
          </a:p>
        </p:txBody>
      </p:sp>
      <p:sp>
        <p:nvSpPr>
          <p:cNvPr id="4" name="Slide Number Placeholder 3"/>
          <p:cNvSpPr>
            <a:spLocks noGrp="1"/>
          </p:cNvSpPr>
          <p:nvPr>
            <p:ph type="sldNum" sz="quarter" idx="5"/>
          </p:nvPr>
        </p:nvSpPr>
        <p:spPr/>
        <p:txBody>
          <a:bodyPr/>
          <a:lstStyle/>
          <a:p>
            <a:fld id="{12A85F4A-16E9-BC47-B3DB-2355F024EA4B}" type="slidenum">
              <a:rPr lang="en-US" smtClean="0"/>
              <a:t>46</a:t>
            </a:fld>
            <a:endParaRPr lang="en-US"/>
          </a:p>
        </p:txBody>
      </p:sp>
    </p:spTree>
    <p:extLst>
      <p:ext uri="{BB962C8B-B14F-4D97-AF65-F5344CB8AC3E}">
        <p14:creationId xmlns:p14="http://schemas.microsoft.com/office/powerpoint/2010/main" val="2370085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PPO on next page, along with some tricks</a:t>
            </a:r>
          </a:p>
        </p:txBody>
      </p:sp>
      <p:sp>
        <p:nvSpPr>
          <p:cNvPr id="4" name="Slide Number Placeholder 3"/>
          <p:cNvSpPr>
            <a:spLocks noGrp="1"/>
          </p:cNvSpPr>
          <p:nvPr>
            <p:ph type="sldNum" sz="quarter" idx="5"/>
          </p:nvPr>
        </p:nvSpPr>
        <p:spPr/>
        <p:txBody>
          <a:bodyPr/>
          <a:lstStyle/>
          <a:p>
            <a:fld id="{12A85F4A-16E9-BC47-B3DB-2355F024EA4B}" type="slidenum">
              <a:rPr lang="en-US" smtClean="0"/>
              <a:t>48</a:t>
            </a:fld>
            <a:endParaRPr lang="en-US"/>
          </a:p>
        </p:txBody>
      </p:sp>
    </p:spTree>
    <p:extLst>
      <p:ext uri="{BB962C8B-B14F-4D97-AF65-F5344CB8AC3E}">
        <p14:creationId xmlns:p14="http://schemas.microsoft.com/office/powerpoint/2010/main" val="649982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prompts don’t contain any toxic text themselves…</a:t>
            </a:r>
          </a:p>
          <a:p>
            <a:r>
              <a:rPr lang="en-US" dirty="0"/>
              <a:t>Perspective API is commercial software</a:t>
            </a:r>
          </a:p>
        </p:txBody>
      </p:sp>
      <p:sp>
        <p:nvSpPr>
          <p:cNvPr id="4" name="Slide Number Placeholder 3"/>
          <p:cNvSpPr>
            <a:spLocks noGrp="1"/>
          </p:cNvSpPr>
          <p:nvPr>
            <p:ph type="sldNum" sz="quarter" idx="5"/>
          </p:nvPr>
        </p:nvSpPr>
        <p:spPr/>
        <p:txBody>
          <a:bodyPr/>
          <a:lstStyle/>
          <a:p>
            <a:fld id="{12A85F4A-16E9-BC47-B3DB-2355F024EA4B}" type="slidenum">
              <a:rPr lang="en-US" smtClean="0"/>
              <a:t>49</a:t>
            </a:fld>
            <a:endParaRPr lang="en-US"/>
          </a:p>
        </p:txBody>
      </p:sp>
    </p:spTree>
    <p:extLst>
      <p:ext uri="{BB962C8B-B14F-4D97-AF65-F5344CB8AC3E}">
        <p14:creationId xmlns:p14="http://schemas.microsoft.com/office/powerpoint/2010/main" val="3289980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want our model never generating toxic text, here we want to generate it all the time so we can fix it via RLHF</a:t>
            </a:r>
          </a:p>
        </p:txBody>
      </p:sp>
      <p:sp>
        <p:nvSpPr>
          <p:cNvPr id="4" name="Slide Number Placeholder 3"/>
          <p:cNvSpPr>
            <a:spLocks noGrp="1"/>
          </p:cNvSpPr>
          <p:nvPr>
            <p:ph type="sldNum" sz="quarter" idx="5"/>
          </p:nvPr>
        </p:nvSpPr>
        <p:spPr/>
        <p:txBody>
          <a:bodyPr/>
          <a:lstStyle/>
          <a:p>
            <a:fld id="{12A85F4A-16E9-BC47-B3DB-2355F024EA4B}" type="slidenum">
              <a:rPr lang="en-US" smtClean="0"/>
              <a:t>51</a:t>
            </a:fld>
            <a:endParaRPr lang="en-US"/>
          </a:p>
        </p:txBody>
      </p:sp>
    </p:spTree>
    <p:extLst>
      <p:ext uri="{BB962C8B-B14F-4D97-AF65-F5344CB8AC3E}">
        <p14:creationId xmlns:p14="http://schemas.microsoft.com/office/powerpoint/2010/main" val="3053782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earlier work by </a:t>
            </a:r>
            <a:r>
              <a:rPr lang="en-US" dirty="0" err="1">
                <a:effectLst/>
                <a:latin typeface="Arial" panose="020B0604020202020204" pitchFamily="34" charset="0"/>
              </a:rPr>
              <a:t>Stiennon</a:t>
            </a:r>
            <a:r>
              <a:rPr lang="en-US" dirty="0">
                <a:effectLst/>
                <a:latin typeface="Arial" panose="020B0604020202020204" pitchFamily="34" charset="0"/>
              </a:rPr>
              <a:t> et al (2020) on learning to summarize from human feedback</a:t>
            </a:r>
          </a:p>
          <a:p>
            <a:r>
              <a:rPr lang="en-US" dirty="0" err="1"/>
              <a:t>InstructGPT</a:t>
            </a:r>
            <a:r>
              <a:rPr lang="en-US" dirty="0"/>
              <a:t> did add additional pre-training gradients (from the human annotation set) </a:t>
            </a:r>
          </a:p>
          <a:p>
            <a:r>
              <a:rPr lang="en-US" dirty="0"/>
              <a:t>Other tricks, actually uses gradients from PPO-</a:t>
            </a:r>
            <a:r>
              <a:rPr lang="en-US" dirty="0" err="1"/>
              <a:t>ptx</a:t>
            </a:r>
            <a:r>
              <a:rPr lang="en-US" dirty="0"/>
              <a:t> (in </a:t>
            </a:r>
            <a:r>
              <a:rPr lang="en-US" dirty="0" err="1"/>
              <a:t>InstructGPT</a:t>
            </a:r>
            <a:r>
              <a:rPr lang="en-US" dirty="0"/>
              <a:t>) since they discovered their model was doing bad on NLP tasks, wanted to keep original values</a:t>
            </a:r>
          </a:p>
          <a:p>
            <a:r>
              <a:rPr lang="en-US" dirty="0"/>
              <a:t>-Don’t have to use PPO (older algorithm), DeepMind uses another totally different algorithm (Advantage Actor Critic), actually uses 2 reward models, 1 for human preference and one for checking if rules have been broken</a:t>
            </a:r>
          </a:p>
        </p:txBody>
      </p:sp>
      <p:sp>
        <p:nvSpPr>
          <p:cNvPr id="4" name="Slide Number Placeholder 3"/>
          <p:cNvSpPr>
            <a:spLocks noGrp="1"/>
          </p:cNvSpPr>
          <p:nvPr>
            <p:ph type="sldNum" sz="quarter" idx="5"/>
          </p:nvPr>
        </p:nvSpPr>
        <p:spPr/>
        <p:txBody>
          <a:bodyPr/>
          <a:lstStyle/>
          <a:p>
            <a:fld id="{12A85F4A-16E9-BC47-B3DB-2355F024EA4B}" type="slidenum">
              <a:rPr lang="en-US" smtClean="0"/>
              <a:t>52</a:t>
            </a:fld>
            <a:endParaRPr lang="en-US"/>
          </a:p>
        </p:txBody>
      </p:sp>
    </p:spTree>
    <p:extLst>
      <p:ext uri="{BB962C8B-B14F-4D97-AF65-F5344CB8AC3E}">
        <p14:creationId xmlns:p14="http://schemas.microsoft.com/office/powerpoint/2010/main" val="29339122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Initial Language Model (pre-trained earlier, fine-tuned with initial human generated prompts and text)</a:t>
            </a:r>
          </a:p>
          <a:p>
            <a:pPr marL="171450" indent="-171450">
              <a:buFontTx/>
              <a:buChar char="-"/>
            </a:pPr>
            <a:r>
              <a:rPr lang="en-US" dirty="0"/>
              <a:t>Reward Model (Text In -&gt; Scalar Out) – just another LLM</a:t>
            </a:r>
          </a:p>
          <a:p>
            <a:pPr marL="171450" indent="-171450">
              <a:buFontTx/>
              <a:buChar char="-"/>
            </a:pPr>
            <a:r>
              <a:rPr lang="en-US" dirty="0"/>
              <a:t>Tuned Language Model (RL Policy)</a:t>
            </a:r>
          </a:p>
          <a:p>
            <a:pPr marL="171450" indent="-171450">
              <a:buFontTx/>
              <a:buChar char="-"/>
            </a:pPr>
            <a:r>
              <a:rPr lang="en-US" dirty="0"/>
              <a:t>KL divergence more </a:t>
            </a:r>
            <a:r>
              <a:rPr lang="en-US" dirty="0" err="1"/>
              <a:t>complicted</a:t>
            </a:r>
            <a:r>
              <a:rPr lang="en-US" dirty="0"/>
              <a:t> in </a:t>
            </a:r>
            <a:r>
              <a:rPr lang="en-US" dirty="0" err="1"/>
              <a:t>InstructGPT</a:t>
            </a:r>
            <a:r>
              <a:rPr lang="en-US" dirty="0"/>
              <a:t> not shown here, but they basically have a PPO-</a:t>
            </a:r>
            <a:r>
              <a:rPr lang="en-US" dirty="0" err="1"/>
              <a:t>ptx</a:t>
            </a:r>
            <a:r>
              <a:rPr lang="en-US" dirty="0"/>
              <a:t> model where they mix in the gradients of the pre-trained (initial) language model to avoid lower performance on various NLP tasks</a:t>
            </a:r>
          </a:p>
          <a:p>
            <a:pPr marL="171450" indent="-171450">
              <a:buFontTx/>
              <a:buChar char="-"/>
            </a:pPr>
            <a:r>
              <a:rPr lang="en-US" dirty="0"/>
              <a:t>J(theta) is expected reward, minimize the negative reward (use the ratio of the new probability to the old probability)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54</a:t>
            </a:fld>
            <a:endParaRPr lang="en-US"/>
          </a:p>
        </p:txBody>
      </p:sp>
    </p:spTree>
    <p:extLst>
      <p:ext uri="{BB962C8B-B14F-4D97-AF65-F5344CB8AC3E}">
        <p14:creationId xmlns:p14="http://schemas.microsoft.com/office/powerpoint/2010/main" val="2070748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Logits worked the best per blog as a reward, specifically the ‘neutral’ (not toxic) ones</a:t>
            </a:r>
          </a:p>
          <a:p>
            <a:r>
              <a:rPr lang="en-US" dirty="0"/>
              <a:t>The .step function is where model is updated, KL divergence calculated, </a:t>
            </a:r>
            <a:r>
              <a:rPr lang="en-US" dirty="0" err="1"/>
              <a:t>etc</a:t>
            </a:r>
            <a:r>
              <a:rPr lang="en-US" dirty="0"/>
              <a:t>…</a:t>
            </a:r>
          </a:p>
          <a:p>
            <a:r>
              <a:rPr lang="en-US" dirty="0"/>
              <a:t>Training was truncated</a:t>
            </a:r>
          </a:p>
        </p:txBody>
      </p:sp>
      <p:sp>
        <p:nvSpPr>
          <p:cNvPr id="4" name="Slide Number Placeholder 3"/>
          <p:cNvSpPr>
            <a:spLocks noGrp="1"/>
          </p:cNvSpPr>
          <p:nvPr>
            <p:ph type="sldNum" sz="quarter" idx="5"/>
          </p:nvPr>
        </p:nvSpPr>
        <p:spPr/>
        <p:txBody>
          <a:bodyPr/>
          <a:lstStyle/>
          <a:p>
            <a:fld id="{12A85F4A-16E9-BC47-B3DB-2355F024EA4B}" type="slidenum">
              <a:rPr lang="en-US" smtClean="0"/>
              <a:t>55</a:t>
            </a:fld>
            <a:endParaRPr lang="en-US"/>
          </a:p>
        </p:txBody>
      </p:sp>
    </p:spTree>
    <p:extLst>
      <p:ext uri="{BB962C8B-B14F-4D97-AF65-F5344CB8AC3E}">
        <p14:creationId xmlns:p14="http://schemas.microsoft.com/office/powerpoint/2010/main" val="11064111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efficiency (folks are well aware of environmental and energy costs)</a:t>
            </a:r>
          </a:p>
        </p:txBody>
      </p:sp>
      <p:sp>
        <p:nvSpPr>
          <p:cNvPr id="4" name="Slide Number Placeholder 3"/>
          <p:cNvSpPr>
            <a:spLocks noGrp="1"/>
          </p:cNvSpPr>
          <p:nvPr>
            <p:ph type="sldNum" sz="quarter" idx="5"/>
          </p:nvPr>
        </p:nvSpPr>
        <p:spPr/>
        <p:txBody>
          <a:bodyPr/>
          <a:lstStyle/>
          <a:p>
            <a:fld id="{12A85F4A-16E9-BC47-B3DB-2355F024EA4B}" type="slidenum">
              <a:rPr lang="en-US" smtClean="0"/>
              <a:t>58</a:t>
            </a:fld>
            <a:endParaRPr lang="en-US"/>
          </a:p>
        </p:txBody>
      </p:sp>
    </p:spTree>
    <p:extLst>
      <p:ext uri="{BB962C8B-B14F-4D97-AF65-F5344CB8AC3E}">
        <p14:creationId xmlns:p14="http://schemas.microsoft.com/office/powerpoint/2010/main" val="3343963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Wide variety of PUBLIC data</a:t>
            </a:r>
          </a:p>
          <a:p>
            <a:pPr marL="171450" indent="-171450">
              <a:buFont typeface="Arial" panose="020B0604020202020204" pitchFamily="34" charset="0"/>
              <a:buChar char="•"/>
            </a:pPr>
            <a:r>
              <a:rPr lang="en-US" dirty="0"/>
              <a:t>Large models still perform better, but smaller models (on this task, others not shown) are competitive with additional training</a:t>
            </a:r>
          </a:p>
          <a:p>
            <a:pPr marL="171450" indent="-171450">
              <a:buFont typeface="Arial" panose="020B0604020202020204" pitchFamily="34" charset="0"/>
              <a:buChar char="•"/>
            </a:pPr>
            <a:r>
              <a:rPr lang="en-US" dirty="0"/>
              <a:t>Less costly inference</a:t>
            </a:r>
          </a:p>
          <a:p>
            <a:pPr marL="171450" indent="-171450">
              <a:buFont typeface="Arial" panose="020B0604020202020204" pitchFamily="34" charset="0"/>
              <a:buChar char="•"/>
            </a:pPr>
            <a:r>
              <a:rPr lang="en-US" dirty="0"/>
              <a:t>Quantization process going on here too, shrinking down models from fp16 to int4, doesn’t actually hurt large language models as much as you would shrink</a:t>
            </a:r>
          </a:p>
        </p:txBody>
      </p:sp>
      <p:sp>
        <p:nvSpPr>
          <p:cNvPr id="4" name="Slide Number Placeholder 3"/>
          <p:cNvSpPr>
            <a:spLocks noGrp="1"/>
          </p:cNvSpPr>
          <p:nvPr>
            <p:ph type="sldNum" sz="quarter" idx="5"/>
          </p:nvPr>
        </p:nvSpPr>
        <p:spPr/>
        <p:txBody>
          <a:bodyPr/>
          <a:lstStyle/>
          <a:p>
            <a:fld id="{12A85F4A-16E9-BC47-B3DB-2355F024EA4B}" type="slidenum">
              <a:rPr lang="en-US" smtClean="0"/>
              <a:t>60</a:t>
            </a:fld>
            <a:endParaRPr lang="en-US"/>
          </a:p>
        </p:txBody>
      </p:sp>
    </p:spTree>
    <p:extLst>
      <p:ext uri="{BB962C8B-B14F-4D97-AF65-F5344CB8AC3E}">
        <p14:creationId xmlns:p14="http://schemas.microsoft.com/office/powerpoint/2010/main" val="44399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Yes – really!</a:t>
            </a:r>
          </a:p>
          <a:p>
            <a:r>
              <a:rPr lang="en-US" dirty="0"/>
              <a:t>To know what the next word is, it’s a difficult problem. Language, context, tense, semantics &amp; syntax… lots of things</a:t>
            </a:r>
          </a:p>
        </p:txBody>
      </p:sp>
      <p:sp>
        <p:nvSpPr>
          <p:cNvPr id="4" name="Slide Number Placeholder 3"/>
          <p:cNvSpPr>
            <a:spLocks noGrp="1"/>
          </p:cNvSpPr>
          <p:nvPr>
            <p:ph type="sldNum" sz="quarter" idx="5"/>
          </p:nvPr>
        </p:nvSpPr>
        <p:spPr/>
        <p:txBody>
          <a:bodyPr/>
          <a:lstStyle/>
          <a:p>
            <a:fld id="{12A85F4A-16E9-BC47-B3DB-2355F024EA4B}" type="slidenum">
              <a:rPr lang="en-US" smtClean="0"/>
              <a:t>5</a:t>
            </a:fld>
            <a:endParaRPr lang="en-US"/>
          </a:p>
        </p:txBody>
      </p:sp>
    </p:spTree>
    <p:extLst>
      <p:ext uri="{BB962C8B-B14F-4D97-AF65-F5344CB8AC3E}">
        <p14:creationId xmlns:p14="http://schemas.microsoft.com/office/powerpoint/2010/main" val="3248057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LLaMA</a:t>
            </a:r>
            <a:r>
              <a:rPr lang="en-US" dirty="0"/>
              <a:t> shows how important data is, Alpaca shows importance of publicly accessible data</a:t>
            </a:r>
          </a:p>
          <a:p>
            <a:r>
              <a:rPr lang="en-US" dirty="0"/>
              <a:t>-they used Self-Instruction to get their data set (not going to talk about) but they claim they got their data for ~ $500 using this method</a:t>
            </a:r>
          </a:p>
          <a:p>
            <a:r>
              <a:rPr lang="en-US" dirty="0"/>
              <a:t>-this (unlike Meta data) has been made publicly available</a:t>
            </a:r>
          </a:p>
        </p:txBody>
      </p:sp>
      <p:sp>
        <p:nvSpPr>
          <p:cNvPr id="4" name="Slide Number Placeholder 3"/>
          <p:cNvSpPr>
            <a:spLocks noGrp="1"/>
          </p:cNvSpPr>
          <p:nvPr>
            <p:ph type="sldNum" sz="quarter" idx="5"/>
          </p:nvPr>
        </p:nvSpPr>
        <p:spPr/>
        <p:txBody>
          <a:bodyPr/>
          <a:lstStyle/>
          <a:p>
            <a:fld id="{12A85F4A-16E9-BC47-B3DB-2355F024EA4B}" type="slidenum">
              <a:rPr lang="en-US" smtClean="0"/>
              <a:t>61</a:t>
            </a:fld>
            <a:endParaRPr lang="en-US"/>
          </a:p>
        </p:txBody>
      </p:sp>
    </p:spTree>
    <p:extLst>
      <p:ext uri="{BB962C8B-B14F-4D97-AF65-F5344CB8AC3E}">
        <p14:creationId xmlns:p14="http://schemas.microsoft.com/office/powerpoint/2010/main" val="3742857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issues here, do you own derivative works from your own data? Nothing is clear but  IANAL</a:t>
            </a:r>
          </a:p>
          <a:p>
            <a:r>
              <a:rPr lang="en-US" dirty="0"/>
              <a:t>Easy interviews for journalists</a:t>
            </a:r>
          </a:p>
          <a:p>
            <a:r>
              <a:rPr lang="en-US" dirty="0"/>
              <a:t>What does this matter for healthcare? Lots…</a:t>
            </a:r>
          </a:p>
        </p:txBody>
      </p:sp>
      <p:sp>
        <p:nvSpPr>
          <p:cNvPr id="4" name="Slide Number Placeholder 3"/>
          <p:cNvSpPr>
            <a:spLocks noGrp="1"/>
          </p:cNvSpPr>
          <p:nvPr>
            <p:ph type="sldNum" sz="quarter" idx="5"/>
          </p:nvPr>
        </p:nvSpPr>
        <p:spPr/>
        <p:txBody>
          <a:bodyPr/>
          <a:lstStyle/>
          <a:p>
            <a:fld id="{12A85F4A-16E9-BC47-B3DB-2355F024EA4B}" type="slidenum">
              <a:rPr lang="en-US" smtClean="0"/>
              <a:t>62</a:t>
            </a:fld>
            <a:endParaRPr lang="en-US"/>
          </a:p>
        </p:txBody>
      </p:sp>
    </p:spTree>
    <p:extLst>
      <p:ext uri="{BB962C8B-B14F-4D97-AF65-F5344CB8AC3E}">
        <p14:creationId xmlns:p14="http://schemas.microsoft.com/office/powerpoint/2010/main" val="2824647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of interest to people, my lab not the only one on campus who is using MIMIC data</a:t>
            </a:r>
          </a:p>
          <a:p>
            <a:r>
              <a:rPr lang="en-US" dirty="0"/>
              <a:t>Unclear what DUA covers?</a:t>
            </a:r>
          </a:p>
          <a:p>
            <a:r>
              <a:rPr lang="en-US" dirty="0"/>
              <a:t>For example, student in my lab fine-tuned a language model with MIMIC data in order to generate synthetic training data. Can we distribute this synthetic data? I think so, but probably should ask lawyer</a:t>
            </a:r>
          </a:p>
          <a:p>
            <a:endParaRPr lang="en-US" dirty="0"/>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63</a:t>
            </a:fld>
            <a:endParaRPr lang="en-US"/>
          </a:p>
        </p:txBody>
      </p:sp>
    </p:spTree>
    <p:extLst>
      <p:ext uri="{BB962C8B-B14F-4D97-AF65-F5344CB8AC3E}">
        <p14:creationId xmlns:p14="http://schemas.microsoft.com/office/powerpoint/2010/main" val="12685981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LoRA</a:t>
            </a:r>
            <a:r>
              <a:rPr lang="en-US" dirty="0"/>
              <a:t> been around for awhile (October 2021) but now we have big public data…</a:t>
            </a:r>
          </a:p>
          <a:p>
            <a:r>
              <a:rPr lang="en-US" dirty="0"/>
              <a:t>Compute via Singular Value Decomposition (SVD), with M = USV, U is complex unitary matrix, diagonal matrix S of singular values, V* is conjugate transpose of V</a:t>
            </a:r>
          </a:p>
          <a:p>
            <a:r>
              <a:rPr lang="en-US" dirty="0"/>
              <a:t>Unitary if conjugate transpose is also its inverse (multiply to get identity)</a:t>
            </a:r>
          </a:p>
          <a:p>
            <a:r>
              <a:rPr lang="en-US" dirty="0"/>
              <a:t>-reduced rank </a:t>
            </a:r>
            <a:r>
              <a:rPr lang="en-US" dirty="0" err="1"/>
              <a:t>approximiation</a:t>
            </a:r>
            <a:r>
              <a:rPr lang="en-US" dirty="0"/>
              <a:t> is found by reducing ALL by the first k singular values to zero, you can set this as part of your configuration</a:t>
            </a:r>
          </a:p>
          <a:p>
            <a:r>
              <a:rPr lang="en-US" dirty="0"/>
              <a:t>-less information should be worse? However, you just may be eliminating a bunch of noise</a:t>
            </a:r>
          </a:p>
        </p:txBody>
      </p:sp>
      <p:sp>
        <p:nvSpPr>
          <p:cNvPr id="4" name="Slide Number Placeholder 3"/>
          <p:cNvSpPr>
            <a:spLocks noGrp="1"/>
          </p:cNvSpPr>
          <p:nvPr>
            <p:ph type="sldNum" sz="quarter" idx="5"/>
          </p:nvPr>
        </p:nvSpPr>
        <p:spPr/>
        <p:txBody>
          <a:bodyPr/>
          <a:lstStyle/>
          <a:p>
            <a:fld id="{12A85F4A-16E9-BC47-B3DB-2355F024EA4B}" type="slidenum">
              <a:rPr lang="en-US" smtClean="0"/>
              <a:t>65</a:t>
            </a:fld>
            <a:endParaRPr lang="en-US"/>
          </a:p>
        </p:txBody>
      </p:sp>
    </p:spTree>
    <p:extLst>
      <p:ext uri="{BB962C8B-B14F-4D97-AF65-F5344CB8AC3E}">
        <p14:creationId xmlns:p14="http://schemas.microsoft.com/office/powerpoint/2010/main" val="3454565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66</a:t>
            </a:fld>
            <a:endParaRPr lang="en-US"/>
          </a:p>
        </p:txBody>
      </p:sp>
    </p:spTree>
    <p:extLst>
      <p:ext uri="{BB962C8B-B14F-4D97-AF65-F5344CB8AC3E}">
        <p14:creationId xmlns:p14="http://schemas.microsoft.com/office/powerpoint/2010/main" val="7278995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inference here, but inference is important (even if training gets the attention) because inference time is when the model is used</a:t>
            </a:r>
          </a:p>
          <a:p>
            <a:r>
              <a:rPr lang="en-US" dirty="0"/>
              <a:t>-means you may have the </a:t>
            </a:r>
            <a:r>
              <a:rPr lang="en-US" dirty="0" err="1"/>
              <a:t>ChatGPT</a:t>
            </a:r>
            <a:r>
              <a:rPr lang="en-US" dirty="0"/>
              <a:t> equivalent on your cell phone</a:t>
            </a:r>
          </a:p>
          <a:p>
            <a:r>
              <a:rPr lang="en-US" dirty="0"/>
              <a:t>Series of different techniques</a:t>
            </a:r>
          </a:p>
          <a:p>
            <a:r>
              <a:rPr lang="en-US" dirty="0"/>
              <a:t>-pushing some computation to GPU</a:t>
            </a:r>
          </a:p>
        </p:txBody>
      </p:sp>
      <p:sp>
        <p:nvSpPr>
          <p:cNvPr id="4" name="Slide Number Placeholder 3"/>
          <p:cNvSpPr>
            <a:spLocks noGrp="1"/>
          </p:cNvSpPr>
          <p:nvPr>
            <p:ph type="sldNum" sz="quarter" idx="5"/>
          </p:nvPr>
        </p:nvSpPr>
        <p:spPr/>
        <p:txBody>
          <a:bodyPr/>
          <a:lstStyle/>
          <a:p>
            <a:fld id="{12A85F4A-16E9-BC47-B3DB-2355F024EA4B}" type="slidenum">
              <a:rPr lang="en-US" smtClean="0"/>
              <a:t>67</a:t>
            </a:fld>
            <a:endParaRPr lang="en-US"/>
          </a:p>
        </p:txBody>
      </p:sp>
    </p:spTree>
    <p:extLst>
      <p:ext uri="{BB962C8B-B14F-4D97-AF65-F5344CB8AC3E}">
        <p14:creationId xmlns:p14="http://schemas.microsoft.com/office/powerpoint/2010/main" val="1710294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sequence length</a:t>
            </a:r>
          </a:p>
          <a:p>
            <a:r>
              <a:rPr lang="en-US" dirty="0"/>
              <a:t>How many tokens can a transformer give full attention to (lots of efforts to expand this </a:t>
            </a:r>
            <a:r>
              <a:rPr lang="en-US" dirty="0" err="1"/>
              <a:t>BigBird</a:t>
            </a:r>
            <a:r>
              <a:rPr lang="en-US" dirty="0"/>
              <a:t>, </a:t>
            </a:r>
            <a:r>
              <a:rPr lang="en-US" dirty="0" err="1"/>
              <a:t>Longformer</a:t>
            </a:r>
            <a:r>
              <a:rPr lang="en-US" dirty="0"/>
              <a:t>)</a:t>
            </a:r>
          </a:p>
        </p:txBody>
      </p:sp>
      <p:sp>
        <p:nvSpPr>
          <p:cNvPr id="4" name="Slide Number Placeholder 3"/>
          <p:cNvSpPr>
            <a:spLocks noGrp="1"/>
          </p:cNvSpPr>
          <p:nvPr>
            <p:ph type="sldNum" sz="quarter" idx="5"/>
          </p:nvPr>
        </p:nvSpPr>
        <p:spPr/>
        <p:txBody>
          <a:bodyPr/>
          <a:lstStyle/>
          <a:p>
            <a:fld id="{12A85F4A-16E9-BC47-B3DB-2355F024EA4B}" type="slidenum">
              <a:rPr lang="en-US" smtClean="0"/>
              <a:t>69</a:t>
            </a:fld>
            <a:endParaRPr lang="en-US"/>
          </a:p>
        </p:txBody>
      </p:sp>
    </p:spTree>
    <p:extLst>
      <p:ext uri="{BB962C8B-B14F-4D97-AF65-F5344CB8AC3E}">
        <p14:creationId xmlns:p14="http://schemas.microsoft.com/office/powerpoint/2010/main" val="16048582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Length – Sequence Length – Window Size</a:t>
            </a:r>
          </a:p>
          <a:p>
            <a:r>
              <a:rPr lang="en-US" dirty="0"/>
              <a:t>-allow for huge reasoning boost</a:t>
            </a:r>
          </a:p>
        </p:txBody>
      </p:sp>
      <p:sp>
        <p:nvSpPr>
          <p:cNvPr id="4" name="Slide Number Placeholder 3"/>
          <p:cNvSpPr>
            <a:spLocks noGrp="1"/>
          </p:cNvSpPr>
          <p:nvPr>
            <p:ph type="sldNum" sz="quarter" idx="5"/>
          </p:nvPr>
        </p:nvSpPr>
        <p:spPr/>
        <p:txBody>
          <a:bodyPr/>
          <a:lstStyle/>
          <a:p>
            <a:fld id="{12A85F4A-16E9-BC47-B3DB-2355F024EA4B}" type="slidenum">
              <a:rPr lang="en-US" smtClean="0"/>
              <a:t>70</a:t>
            </a:fld>
            <a:endParaRPr lang="en-US"/>
          </a:p>
        </p:txBody>
      </p:sp>
    </p:spTree>
    <p:extLst>
      <p:ext uri="{BB962C8B-B14F-4D97-AF65-F5344CB8AC3E}">
        <p14:creationId xmlns:p14="http://schemas.microsoft.com/office/powerpoint/2010/main" val="34069546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Forbes Magazine cover</a:t>
            </a:r>
          </a:p>
        </p:txBody>
      </p:sp>
      <p:sp>
        <p:nvSpPr>
          <p:cNvPr id="4" name="Slide Number Placeholder 3"/>
          <p:cNvSpPr>
            <a:spLocks noGrp="1"/>
          </p:cNvSpPr>
          <p:nvPr>
            <p:ph type="sldNum" sz="quarter" idx="5"/>
          </p:nvPr>
        </p:nvSpPr>
        <p:spPr/>
        <p:txBody>
          <a:bodyPr/>
          <a:lstStyle/>
          <a:p>
            <a:fld id="{12A85F4A-16E9-BC47-B3DB-2355F024EA4B}" type="slidenum">
              <a:rPr lang="en-US" smtClean="0"/>
              <a:t>71</a:t>
            </a:fld>
            <a:endParaRPr lang="en-US"/>
          </a:p>
        </p:txBody>
      </p:sp>
    </p:spTree>
    <p:extLst>
      <p:ext uri="{BB962C8B-B14F-4D97-AF65-F5344CB8AC3E}">
        <p14:creationId xmlns:p14="http://schemas.microsoft.com/office/powerpoint/2010/main" val="27209615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vision</a:t>
            </a:r>
          </a:p>
          <a:p>
            <a:r>
              <a:rPr lang="en-US" dirty="0"/>
              <a:t>“</a:t>
            </a:r>
            <a:r>
              <a:rPr lang="en-US" dirty="0">
                <a:effectLst/>
                <a:latin typeface="Arial" panose="020B0604020202020204" pitchFamily="34" charset="0"/>
              </a:rPr>
              <a:t>The model’s capabilities on exams appear to stem primarily from the pre-training process and are not</a:t>
            </a:r>
            <a:br>
              <a:rPr lang="en-US" dirty="0"/>
            </a:br>
            <a:r>
              <a:rPr lang="en-US" dirty="0">
                <a:effectLst/>
                <a:latin typeface="Arial" panose="020B0604020202020204" pitchFamily="34" charset="0"/>
              </a:rPr>
              <a:t>significantly affected by RLHF. “</a:t>
            </a:r>
          </a:p>
          <a:p>
            <a:r>
              <a:rPr lang="en-US" dirty="0">
                <a:effectLst/>
                <a:latin typeface="Arial" panose="020B0604020202020204" pitchFamily="34" charset="0"/>
              </a:rPr>
              <a:t>“responses generated by GPT-4 were preferred over the responses generated by GPT-3.5 on 70.2% of prompts”</a:t>
            </a:r>
          </a:p>
          <a:p>
            <a:r>
              <a:rPr lang="en-US" dirty="0">
                <a:effectLst/>
                <a:latin typeface="Arial" panose="020B0604020202020204" pitchFamily="34" charset="0"/>
              </a:rPr>
              <a:t>-hundreds? of authors</a:t>
            </a: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73</a:t>
            </a:fld>
            <a:endParaRPr lang="en-US"/>
          </a:p>
        </p:txBody>
      </p:sp>
    </p:spTree>
    <p:extLst>
      <p:ext uri="{BB962C8B-B14F-4D97-AF65-F5344CB8AC3E}">
        <p14:creationId xmlns:p14="http://schemas.microsoft.com/office/powerpoint/2010/main" val="134477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Models – N-Gram models – current models are also “statistical”, we will touch on KL divergence but statistics is baked into machine learning including Deep Learning</a:t>
            </a:r>
          </a:p>
          <a:p>
            <a:r>
              <a:rPr lang="en-US" dirty="0"/>
              <a:t>Non-Generative Models (BERT)</a:t>
            </a:r>
          </a:p>
          <a:p>
            <a:r>
              <a:rPr lang="en-US" dirty="0"/>
              <a:t>We are focusing in on Generative Models in this talk</a:t>
            </a:r>
          </a:p>
          <a:p>
            <a:r>
              <a:rPr lang="en-US" dirty="0"/>
              <a:t>-Transformer-based, Decoder-Only, Autoregressive training, ”Casual Models”</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6</a:t>
            </a:fld>
            <a:endParaRPr lang="en-US"/>
          </a:p>
        </p:txBody>
      </p:sp>
    </p:spTree>
    <p:extLst>
      <p:ext uri="{BB962C8B-B14F-4D97-AF65-F5344CB8AC3E}">
        <p14:creationId xmlns:p14="http://schemas.microsoft.com/office/powerpoint/2010/main" val="2138826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Multi-modality here is just image and text</a:t>
            </a:r>
          </a:p>
          <a:p>
            <a:r>
              <a:rPr lang="en-US" dirty="0"/>
              <a:t>Future is video (already stuff out there) which has big implications for robotics</a:t>
            </a:r>
          </a:p>
        </p:txBody>
      </p:sp>
      <p:sp>
        <p:nvSpPr>
          <p:cNvPr id="4" name="Slide Number Placeholder 3"/>
          <p:cNvSpPr>
            <a:spLocks noGrp="1"/>
          </p:cNvSpPr>
          <p:nvPr>
            <p:ph type="sldNum" sz="quarter" idx="5"/>
          </p:nvPr>
        </p:nvSpPr>
        <p:spPr/>
        <p:txBody>
          <a:bodyPr/>
          <a:lstStyle/>
          <a:p>
            <a:fld id="{12A85F4A-16E9-BC47-B3DB-2355F024EA4B}" type="slidenum">
              <a:rPr lang="en-US" smtClean="0"/>
              <a:t>74</a:t>
            </a:fld>
            <a:endParaRPr lang="en-US"/>
          </a:p>
        </p:txBody>
      </p:sp>
    </p:spTree>
    <p:extLst>
      <p:ext uri="{BB962C8B-B14F-4D97-AF65-F5344CB8AC3E}">
        <p14:creationId xmlns:p14="http://schemas.microsoft.com/office/powerpoint/2010/main" val="25338947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computer code (Copilot)</a:t>
            </a:r>
          </a:p>
        </p:txBody>
      </p:sp>
      <p:sp>
        <p:nvSpPr>
          <p:cNvPr id="4" name="Slide Number Placeholder 3"/>
          <p:cNvSpPr>
            <a:spLocks noGrp="1"/>
          </p:cNvSpPr>
          <p:nvPr>
            <p:ph type="sldNum" sz="quarter" idx="5"/>
          </p:nvPr>
        </p:nvSpPr>
        <p:spPr/>
        <p:txBody>
          <a:bodyPr/>
          <a:lstStyle/>
          <a:p>
            <a:fld id="{12A85F4A-16E9-BC47-B3DB-2355F024EA4B}" type="slidenum">
              <a:rPr lang="en-US" smtClean="0"/>
              <a:t>76</a:t>
            </a:fld>
            <a:endParaRPr lang="en-US"/>
          </a:p>
        </p:txBody>
      </p:sp>
    </p:spTree>
    <p:extLst>
      <p:ext uri="{BB962C8B-B14F-4D97-AF65-F5344CB8AC3E}">
        <p14:creationId xmlns:p14="http://schemas.microsoft.com/office/powerpoint/2010/main" val="24888963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be nicer with GPT-4 multi-modal presentation</a:t>
            </a:r>
          </a:p>
          <a:p>
            <a:r>
              <a:rPr lang="en-US" dirty="0"/>
              <a:t>Would like be mostly stolen! </a:t>
            </a:r>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77</a:t>
            </a:fld>
            <a:endParaRPr lang="en-US"/>
          </a:p>
        </p:txBody>
      </p:sp>
    </p:spTree>
    <p:extLst>
      <p:ext uri="{BB962C8B-B14F-4D97-AF65-F5344CB8AC3E}">
        <p14:creationId xmlns:p14="http://schemas.microsoft.com/office/powerpoint/2010/main" val="32862097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82</a:t>
            </a:fld>
            <a:endParaRPr lang="en-US"/>
          </a:p>
        </p:txBody>
      </p:sp>
    </p:spTree>
    <p:extLst>
      <p:ext uri="{BB962C8B-B14F-4D97-AF65-F5344CB8AC3E}">
        <p14:creationId xmlns:p14="http://schemas.microsoft.com/office/powerpoint/2010/main" val="20589571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83</a:t>
            </a:fld>
            <a:endParaRPr lang="en-US"/>
          </a:p>
        </p:txBody>
      </p:sp>
    </p:spTree>
    <p:extLst>
      <p:ext uri="{BB962C8B-B14F-4D97-AF65-F5344CB8AC3E}">
        <p14:creationId xmlns:p14="http://schemas.microsoft.com/office/powerpoint/2010/main" val="4263564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N-Gram, word n-grams, character n-grams</a:t>
            </a:r>
          </a:p>
          <a:p>
            <a:r>
              <a:rPr lang="en-US" dirty="0"/>
              <a:t>-looking at co-occurrence statistics in bigrams (2 words) for example</a:t>
            </a:r>
          </a:p>
        </p:txBody>
      </p:sp>
      <p:sp>
        <p:nvSpPr>
          <p:cNvPr id="4" name="Slide Number Placeholder 3"/>
          <p:cNvSpPr>
            <a:spLocks noGrp="1"/>
          </p:cNvSpPr>
          <p:nvPr>
            <p:ph type="sldNum" sz="quarter" idx="5"/>
          </p:nvPr>
        </p:nvSpPr>
        <p:spPr/>
        <p:txBody>
          <a:bodyPr/>
          <a:lstStyle/>
          <a:p>
            <a:fld id="{12A85F4A-16E9-BC47-B3DB-2355F024EA4B}" type="slidenum">
              <a:rPr lang="en-US" smtClean="0"/>
              <a:t>7</a:t>
            </a:fld>
            <a:endParaRPr lang="en-US"/>
          </a:p>
        </p:txBody>
      </p:sp>
    </p:spTree>
    <p:extLst>
      <p:ext uri="{BB962C8B-B14F-4D97-AF65-F5344CB8AC3E}">
        <p14:creationId xmlns:p14="http://schemas.microsoft.com/office/powerpoint/2010/main" val="269732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about 4 lectures in my course condensed into less than 20 slides</a:t>
            </a:r>
          </a:p>
          <a:p>
            <a:r>
              <a:rPr lang="en-US" dirty="0"/>
              <a:t>-Can at least define a few things I will be talking about during </a:t>
            </a:r>
          </a:p>
        </p:txBody>
      </p:sp>
      <p:sp>
        <p:nvSpPr>
          <p:cNvPr id="4" name="Slide Number Placeholder 3"/>
          <p:cNvSpPr>
            <a:spLocks noGrp="1"/>
          </p:cNvSpPr>
          <p:nvPr>
            <p:ph type="sldNum" sz="quarter" idx="5"/>
          </p:nvPr>
        </p:nvSpPr>
        <p:spPr/>
        <p:txBody>
          <a:bodyPr/>
          <a:lstStyle/>
          <a:p>
            <a:fld id="{12A85F4A-16E9-BC47-B3DB-2355F024EA4B}" type="slidenum">
              <a:rPr lang="en-US" smtClean="0"/>
              <a:t>8</a:t>
            </a:fld>
            <a:endParaRPr lang="en-US"/>
          </a:p>
        </p:txBody>
      </p:sp>
    </p:spTree>
    <p:extLst>
      <p:ext uri="{BB962C8B-B14F-4D97-AF65-F5344CB8AC3E}">
        <p14:creationId xmlns:p14="http://schemas.microsoft.com/office/powerpoint/2010/main" val="1452506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still use weights and bias though, and sigmoid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other functions now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CLICK,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(like Sigmoid for multi-class)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Problems with early models – these simple models couldn’t solve any function (XOR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-Fixed by multiple layers – hence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not effectively train these deep neural networks (backpropagation)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01284A8-84E5-D148-88C1-47BBC8FFC23D}" type="slidenum">
              <a:rPr lang="en-US" smtClean="0"/>
              <a:t>9</a:t>
            </a:fld>
            <a:endParaRPr lang="en-US"/>
          </a:p>
        </p:txBody>
      </p:sp>
    </p:spTree>
    <p:extLst>
      <p:ext uri="{BB962C8B-B14F-4D97-AF65-F5344CB8AC3E}">
        <p14:creationId xmlns:p14="http://schemas.microsoft.com/office/powerpoint/2010/main" val="132504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3BCE-E0AA-AC0D-6892-1A45751392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CF744-01EC-BCCE-280B-B72FEAFF87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3D1760-3B8E-51DC-BB51-ADD9CC8262E0}"/>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91D68675-ED91-7046-0A81-E0FCE2DCD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943DD-700A-016D-B715-F55EE62D12B6}"/>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374006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FA52-2B37-B04E-5BB7-26ED35DE1A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EF948-258A-A63E-EDD5-0E554CB50E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9E9D0-20C6-8A05-BCFB-7BC59CE661C8}"/>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537DCC8C-53EA-7003-474D-983877000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9706A-BA59-D8A0-25C4-5E72AF783BFA}"/>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156702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595007-F2C6-D762-1CC6-A134133065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0DEDBA-B03F-E833-28E9-13415B24FC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5C623-C085-E389-96F6-C6FE73F8A101}"/>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AB2488F4-E2BE-E7E5-9D8F-860B116E8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E915D-8DD1-028A-0288-B1ACB0C4054B}"/>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64031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8DD4-6FAF-194A-9FC7-DF042B213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B9F500-1715-E03D-6362-81D5DC5BE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763C1-3182-B226-57C4-FE10D11C5075}"/>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7B435F25-D2C1-9642-0EF7-968A4524D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34BFF-FCD7-0054-FC1E-44F81F363130}"/>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3235400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A0F13-E1CE-0A75-B676-FAD87ED98B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3E13ED-824B-CA29-0889-798C813DF1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C4763-9A9A-9EF1-48F1-6D98F610E6CB}"/>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8E8B7033-1E47-B831-E4C4-77870165F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35F34-CB1B-0797-2FEE-EF7692DB508E}"/>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25124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47AA3-18FF-5802-F8AC-7561A742B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E11689-3F33-4872-DD18-BAEB72C479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238FF2-F784-FBEA-D8EF-71615C5781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FD414A-9B80-0520-6EC1-217E07A71FB8}"/>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6" name="Footer Placeholder 5">
            <a:extLst>
              <a:ext uri="{FF2B5EF4-FFF2-40B4-BE49-F238E27FC236}">
                <a16:creationId xmlns:a16="http://schemas.microsoft.com/office/drawing/2014/main" id="{D5A79481-96B7-DE7D-8A13-943B71F84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C8856-689B-CBA6-2453-B5CC0906A56D}"/>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2337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D38B-0971-CBED-3878-635202E3EC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B7EA1-73A2-C8F8-04A2-3A9197E092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81DEB7-F8F7-424C-C362-774529DBA0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1D2109-4FDB-A6B6-48D9-4E075F18A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B7C428-D4EB-4324-4396-34E6B90C7C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D002BE-2091-F807-5298-0A6A783ACD38}"/>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8" name="Footer Placeholder 7">
            <a:extLst>
              <a:ext uri="{FF2B5EF4-FFF2-40B4-BE49-F238E27FC236}">
                <a16:creationId xmlns:a16="http://schemas.microsoft.com/office/drawing/2014/main" id="{5FE8148E-55B0-EC04-BA6A-39B364CF7E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49E255-7C38-808A-A907-7A9BF1203316}"/>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374601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010A-B0D6-0672-E9B0-CEFD30344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496286-3DAA-328D-7EC1-E7261D9D4C46}"/>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4" name="Footer Placeholder 3">
            <a:extLst>
              <a:ext uri="{FF2B5EF4-FFF2-40B4-BE49-F238E27FC236}">
                <a16:creationId xmlns:a16="http://schemas.microsoft.com/office/drawing/2014/main" id="{49A0D2FA-1DA5-EF44-6691-4B66E000A2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B4F84-EE98-B7FC-763A-A24BE9DC03B6}"/>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176218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44857-1DD0-E635-6834-1498DF0C73AA}"/>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3" name="Footer Placeholder 2">
            <a:extLst>
              <a:ext uri="{FF2B5EF4-FFF2-40B4-BE49-F238E27FC236}">
                <a16:creationId xmlns:a16="http://schemas.microsoft.com/office/drawing/2014/main" id="{E5FEA966-AD8D-6A08-9384-9D3EEDFC0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52958-20EE-ECC3-33EA-72EF60279002}"/>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4167527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0A4A-8BA9-B015-30DB-78D9603408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B61E98-9826-055A-1B58-1D77F094B8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3B120F-0916-6F7F-10C0-542A1A01D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C0F09-D1BA-E325-ECEF-33BEB6B29EBD}"/>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6" name="Footer Placeholder 5">
            <a:extLst>
              <a:ext uri="{FF2B5EF4-FFF2-40B4-BE49-F238E27FC236}">
                <a16:creationId xmlns:a16="http://schemas.microsoft.com/office/drawing/2014/main" id="{7D22A2FD-893A-F7FA-F70F-C8C662EE0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A6EE0-F694-27D6-2120-49EFB1349E4C}"/>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072785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2742-9F75-9D68-178E-D90750E25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78A9E6-F56C-0BDA-3882-369BCDD08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01CD31-5045-5C40-BC8A-1F69C451F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289E1D-B354-0203-52DD-A48A49EB4BEC}"/>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6" name="Footer Placeholder 5">
            <a:extLst>
              <a:ext uri="{FF2B5EF4-FFF2-40B4-BE49-F238E27FC236}">
                <a16:creationId xmlns:a16="http://schemas.microsoft.com/office/drawing/2014/main" id="{E3A56C81-31B1-F1C1-40B3-7CA8A304D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13794-9B57-6CD6-9A84-0363150A0319}"/>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171763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A1E463-74A7-40C1-7783-1ED1766499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630E5E-E70B-AF8B-F594-2141B371DA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3B524-3964-EC37-2038-3BDFD7418C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ECA9F7CD-B4FD-25C5-30A8-E46EFF14B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7D2715-FFDD-D9D5-5A01-F265802244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E2F9F-D135-B641-9908-BC50D07DC669}" type="slidenum">
              <a:rPr lang="en-US" smtClean="0"/>
              <a:t>‹#›</a:t>
            </a:fld>
            <a:endParaRPr lang="en-US"/>
          </a:p>
        </p:txBody>
      </p:sp>
    </p:spTree>
    <p:extLst>
      <p:ext uri="{BB962C8B-B14F-4D97-AF65-F5344CB8AC3E}">
        <p14:creationId xmlns:p14="http://schemas.microsoft.com/office/powerpoint/2010/main" val="3688224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coinmonks/backpropagation-concept-explained-in-5-levels-of-difficulty-8b220a939db5"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arxiv.org/pdf/1409.3215.pdf"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arxiv.org/abs/1706.03762"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u-brite/rlhf_attis202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antimatter15/alpaca.cpp"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s://github.com/u-brite/rlhf_attis202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huggingface.co/welcome"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huggingface.co/blog/rlhf"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hyperlink" Target="https://arxiv.org/pdf/2203.02155.pdf" TargetMode="External"/><Relationship Id="rId4" Type="http://schemas.openxmlformats.org/officeDocument/2006/relationships/hyperlink" Target="https://raw.githubusercontent.com/kbressem/medAlpaca/main/medical_meadow_small.js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hyperlink" Target="https://huggingface.co/datasets/medalpaca/medical_meadow_usmle_self_assessment" TargetMode="External"/><Relationship Id="rId13" Type="http://schemas.openxmlformats.org/officeDocument/2006/relationships/hyperlink" Target="https://www.kaggle.com/datasets/allen-institute-for-ai/CORD-19-research-challenge" TargetMode="External"/><Relationship Id="rId18" Type="http://schemas.openxmlformats.org/officeDocument/2006/relationships/hyperlink" Target="https://github.com/kbressem/medAlpaca/blob/main/vhuggingface.co/datasets/medalpaca/health_advice" TargetMode="External"/><Relationship Id="rId3" Type="http://schemas.openxmlformats.org/officeDocument/2006/relationships/hyperlink" Target="https://huggingface.co/datasets/medalpaca/medical_meadow_medical_flashcards" TargetMode="External"/><Relationship Id="rId21" Type="http://schemas.openxmlformats.org/officeDocument/2006/relationships/hyperlink" Target="https://github.com/Kent0n-Li/ChatDoctor" TargetMode="External"/><Relationship Id="rId7" Type="http://schemas.openxmlformats.org/officeDocument/2006/relationships/hyperlink" Target="https://huggingface.co/datasets/medalpaca/medical_meadow_stackexchange" TargetMode="External"/><Relationship Id="rId12" Type="http://schemas.openxmlformats.org/officeDocument/2006/relationships/hyperlink" Target="https://huggingface.co/datasets/medalpaca/medical_meadow_mediqa" TargetMode="External"/><Relationship Id="rId17" Type="http://schemas.openxmlformats.org/officeDocument/2006/relationships/hyperlink" Target="https://aclanthology.org/D19-1473/" TargetMode="External"/><Relationship Id="rId2" Type="http://schemas.openxmlformats.org/officeDocument/2006/relationships/notesSlide" Target="../notesSlides/notesSlide35.xml"/><Relationship Id="rId16" Type="http://schemas.openxmlformats.org/officeDocument/2006/relationships/hyperlink" Target="https://huggingface.co/datasets/medalpaca/medical_meadow_mmmlu" TargetMode="External"/><Relationship Id="rId20" Type="http://schemas.openxmlformats.org/officeDocument/2006/relationships/hyperlink" Target="https://huggingface.co/datasets/medalpaca/medical_meadow_pubmed_causal" TargetMode="External"/><Relationship Id="rId1" Type="http://schemas.openxmlformats.org/officeDocument/2006/relationships/slideLayout" Target="../slideLayouts/slideLayout7.xml"/><Relationship Id="rId6" Type="http://schemas.openxmlformats.org/officeDocument/2006/relationships/hyperlink" Target="https://huggingface.co/medalpaca/datasets/medalpaca/medical_meadow_stackexchange" TargetMode="External"/><Relationship Id="rId11" Type="http://schemas.openxmlformats.org/officeDocument/2006/relationships/hyperlink" Target="https://osf.io/fyg46/?view_only=" TargetMode="External"/><Relationship Id="rId24" Type="http://schemas.openxmlformats.org/officeDocument/2006/relationships/hyperlink" Target="https://github.com/kbressem/medAlpaca" TargetMode="External"/><Relationship Id="rId5" Type="http://schemas.openxmlformats.org/officeDocument/2006/relationships/hyperlink" Target="https://huggingface.co/datasets/medalpaca/medical_meadow_wikidoc_patient_information" TargetMode="External"/><Relationship Id="rId15" Type="http://schemas.openxmlformats.org/officeDocument/2006/relationships/hyperlink" Target="https://github.com/hendrycks/test" TargetMode="External"/><Relationship Id="rId23" Type="http://schemas.openxmlformats.org/officeDocument/2006/relationships/image" Target="../media/image55.png"/><Relationship Id="rId10" Type="http://schemas.openxmlformats.org/officeDocument/2006/relationships/hyperlink" Target="https://github.com/kbressem/medAlpaca/blob/main/vhuggingface.co/datasets/medalpaca/medical_meadow_usmle_self_assessment" TargetMode="External"/><Relationship Id="rId19" Type="http://schemas.openxmlformats.org/officeDocument/2006/relationships/hyperlink" Target="https://aclanthology.org/2020.coling-main.427/" TargetMode="External"/><Relationship Id="rId4" Type="http://schemas.openxmlformats.org/officeDocument/2006/relationships/hyperlink" Target="https://huggingface.co/datasets/medalpaca/medical_meadow_wikidoc" TargetMode="External"/><Relationship Id="rId9" Type="http://schemas.openxmlformats.org/officeDocument/2006/relationships/hyperlink" Target="https://huggingface.co/vmedalpaca/medical_meadow_usmle_self_assessment" TargetMode="External"/><Relationship Id="rId14" Type="http://schemas.openxmlformats.org/officeDocument/2006/relationships/hyperlink" Target="https://huggingface.co/datasets/medalpaca/medical_meadow_cord19" TargetMode="External"/><Relationship Id="rId22" Type="http://schemas.openxmlformats.org/officeDocument/2006/relationships/hyperlink" Target="https://huggingface.co/OpenAssistan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huggingface.co/blog/rlhf"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7.png"/><Relationship Id="rId4"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arxiv.org/pdf/2203.02155.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huggingface.co/blog/rlh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hyperlink" Target="https://huggingface.co/facebook/roberta-hate-speech-dynabench-r4-targe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s://arxiv.org/pdf/2203.02155.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hyperlink" Target="https://github.com/conversationai/perspectiveap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en.wikipedia.org/wiki/Probability_distribut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medium.com/@ben.burtenshaw/using-transformer-reinforcement-learning-to-detoxify-generative-language-models-5198446d6786" TargetMode="External"/><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facebookresearch/llama"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hyperlink" Target="https://github.com/microsoft/LoRA"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hyperlink" Target="https://arxiv.org/abs/2303.06865"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ggerganov/llama.cpp" TargetMode="External"/><Relationship Id="rId3" Type="http://schemas.openxmlformats.org/officeDocument/2006/relationships/image" Target="../media/image86.png"/><Relationship Id="rId7" Type="http://schemas.openxmlformats.org/officeDocument/2006/relationships/hyperlink" Target="https://huggingface.co/blog/rlhf" TargetMode="External"/><Relationship Id="rId2" Type="http://schemas.openxmlformats.org/officeDocument/2006/relationships/hyperlink" Target="https://github.com/antimatter15/alpaca.cpp" TargetMode="External"/><Relationship Id="rId1" Type="http://schemas.openxmlformats.org/officeDocument/2006/relationships/slideLayout" Target="../slideLayouts/slideLayout6.xml"/><Relationship Id="rId6" Type="http://schemas.openxmlformats.org/officeDocument/2006/relationships/hyperlink" Target="https://github.com/tatsu-lab/stanford_alpaca" TargetMode="External"/><Relationship Id="rId5" Type="http://schemas.openxmlformats.org/officeDocument/2006/relationships/hyperlink" Target="https://github.com/tloen/alpaca-lora" TargetMode="External"/><Relationship Id="rId4" Type="http://schemas.openxmlformats.org/officeDocument/2006/relationships/hyperlink" Target="https://github.com/facebookresearch/llama"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7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hyperlink" Target="https://www.forbes.com/sites/bernardmarr/2023/02/24/gpt-4-is-coming--what-we-know-so-far/?sh=5a5c86546c2d"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openai.com/research/gpt-4"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u-brite/rlhf_attis2023/blob/main/RLHF_ChatGPTGeneratedTalk.docx"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huggingface.co/blog/rlhf"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starryai.com/" TargetMode="External"/><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hyperlink" Target="https://gist.github.com/JoaoLages/c6f2dfd13d2484aa8bb0b2d567fbf09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eb.stanford.edu/~jurafsky/slp3/" TargetMode="Externa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0DDC2-D1F5-10FE-DA70-F4F82AFC5962}"/>
              </a:ext>
            </a:extLst>
          </p:cNvPr>
          <p:cNvSpPr>
            <a:spLocks noGrp="1"/>
          </p:cNvSpPr>
          <p:nvPr>
            <p:ph type="ctrTitle"/>
          </p:nvPr>
        </p:nvSpPr>
        <p:spPr>
          <a:xfrm>
            <a:off x="7380407" y="743447"/>
            <a:ext cx="3973385" cy="3692028"/>
          </a:xfrm>
          <a:noFill/>
        </p:spPr>
        <p:txBody>
          <a:bodyPr>
            <a:normAutofit/>
          </a:bodyPr>
          <a:lstStyle/>
          <a:p>
            <a:pPr algn="l"/>
            <a:r>
              <a:rPr lang="en-US" sz="4400">
                <a:effectLst/>
              </a:rPr>
              <a:t>Large Language Models in AI: What's new about ChatGPT?</a:t>
            </a:r>
            <a:endParaRPr lang="en-US" sz="4400"/>
          </a:p>
        </p:txBody>
      </p:sp>
      <p:sp>
        <p:nvSpPr>
          <p:cNvPr id="3" name="Subtitle 2">
            <a:extLst>
              <a:ext uri="{FF2B5EF4-FFF2-40B4-BE49-F238E27FC236}">
                <a16:creationId xmlns:a16="http://schemas.microsoft.com/office/drawing/2014/main" id="{B882E769-4CA6-0B9C-9B86-B14A70EE5E87}"/>
              </a:ext>
            </a:extLst>
          </p:cNvPr>
          <p:cNvSpPr>
            <a:spLocks noGrp="1"/>
          </p:cNvSpPr>
          <p:nvPr>
            <p:ph type="subTitle" idx="1"/>
          </p:nvPr>
        </p:nvSpPr>
        <p:spPr>
          <a:xfrm>
            <a:off x="7380408" y="4629234"/>
            <a:ext cx="3973386" cy="1485319"/>
          </a:xfrm>
          <a:noFill/>
        </p:spPr>
        <p:txBody>
          <a:bodyPr>
            <a:normAutofit/>
          </a:bodyPr>
          <a:lstStyle/>
          <a:p>
            <a:pPr algn="l"/>
            <a:endParaRPr lang="en-US" sz="1700" dirty="0"/>
          </a:p>
          <a:p>
            <a:pPr algn="l"/>
            <a:r>
              <a:rPr lang="en-US" sz="1700" dirty="0"/>
              <a:t>John D. Osborne, PhD</a:t>
            </a:r>
          </a:p>
          <a:p>
            <a:pPr algn="l"/>
            <a:r>
              <a:rPr lang="en-US" sz="1700" dirty="0"/>
              <a:t>Assistant Professor</a:t>
            </a:r>
          </a:p>
          <a:p>
            <a:pPr algn="l"/>
            <a:r>
              <a:rPr lang="en-US" sz="1700" dirty="0"/>
              <a:t>University of Alabama at Birmingham</a:t>
            </a:r>
          </a:p>
        </p:txBody>
      </p:sp>
      <p:pic>
        <p:nvPicPr>
          <p:cNvPr id="12" name="Picture 4">
            <a:extLst>
              <a:ext uri="{FF2B5EF4-FFF2-40B4-BE49-F238E27FC236}">
                <a16:creationId xmlns:a16="http://schemas.microsoft.com/office/drawing/2014/main" id="{513F2D61-E034-D570-D74F-DC2A04EB2FC3}"/>
              </a:ext>
            </a:extLst>
          </p:cNvPr>
          <p:cNvPicPr>
            <a:picLocks noChangeAspect="1"/>
          </p:cNvPicPr>
          <p:nvPr/>
        </p:nvPicPr>
        <p:blipFill rotWithShape="1">
          <a:blip r:embed="rId3"/>
          <a:srcRect t="5654" r="-1" b="15731"/>
          <a:stretch/>
        </p:blipFill>
        <p:spPr>
          <a:xfrm>
            <a:off x="20" y="10"/>
            <a:ext cx="6992881" cy="6857990"/>
          </a:xfrm>
          <a:prstGeom prst="rect">
            <a:avLst/>
          </a:prstGeom>
        </p:spPr>
      </p:pic>
    </p:spTree>
    <p:extLst>
      <p:ext uri="{BB962C8B-B14F-4D97-AF65-F5344CB8AC3E}">
        <p14:creationId xmlns:p14="http://schemas.microsoft.com/office/powerpoint/2010/main" val="275281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A718-F675-E031-2917-C16243CAF750}"/>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id="{2F4DBECE-B22C-303C-FE64-F05271559BE7}"/>
              </a:ext>
            </a:extLst>
          </p:cNvPr>
          <p:cNvSpPr>
            <a:spLocks noGrp="1"/>
          </p:cNvSpPr>
          <p:nvPr>
            <p:ph sz="half" idx="1"/>
          </p:nvPr>
        </p:nvSpPr>
        <p:spPr>
          <a:xfrm>
            <a:off x="838200" y="1825625"/>
            <a:ext cx="3136392" cy="4351338"/>
          </a:xfrm>
        </p:spPr>
        <p:txBody>
          <a:bodyPr/>
          <a:lstStyle/>
          <a:p>
            <a:r>
              <a:rPr lang="en-US" dirty="0">
                <a:hlinkClick r:id="rId3"/>
              </a:rPr>
              <a:t>https://medium.com/coinmonks/backpropagation-concept-explained-in-5-levels-of-difficulty-8b220a939db5</a:t>
            </a:r>
            <a:endParaRPr lang="en-US" dirty="0"/>
          </a:p>
        </p:txBody>
      </p:sp>
      <p:pic>
        <p:nvPicPr>
          <p:cNvPr id="5" name="Content Placeholder 4">
            <a:extLst>
              <a:ext uri="{FF2B5EF4-FFF2-40B4-BE49-F238E27FC236}">
                <a16:creationId xmlns:a16="http://schemas.microsoft.com/office/drawing/2014/main" id="{86DC8497-9124-7D13-DF8F-6B775BF4B93E}"/>
              </a:ext>
            </a:extLst>
          </p:cNvPr>
          <p:cNvPicPr>
            <a:picLocks noGrp="1" noChangeAspect="1"/>
          </p:cNvPicPr>
          <p:nvPr>
            <p:ph sz="half" idx="2"/>
          </p:nvPr>
        </p:nvPicPr>
        <p:blipFill>
          <a:blip r:embed="rId4"/>
          <a:stretch>
            <a:fillRect/>
          </a:stretch>
        </p:blipFill>
        <p:spPr>
          <a:xfrm>
            <a:off x="4120896" y="1208321"/>
            <a:ext cx="7741920" cy="4441358"/>
          </a:xfrm>
          <a:prstGeom prst="rect">
            <a:avLst/>
          </a:prstGeom>
        </p:spPr>
      </p:pic>
    </p:spTree>
    <p:extLst>
      <p:ext uri="{BB962C8B-B14F-4D97-AF65-F5344CB8AC3E}">
        <p14:creationId xmlns:p14="http://schemas.microsoft.com/office/powerpoint/2010/main" val="1587149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3" y="-13800"/>
            <a:ext cx="10871199" cy="914346"/>
          </a:xfrm>
        </p:spPr>
        <p:txBody>
          <a:bodyPr/>
          <a:lstStyle/>
          <a:p>
            <a:r>
              <a:rPr lang="en-US" b="0" dirty="0"/>
              <a:t>Intuition: Training a 2-layer Network</a:t>
            </a:r>
          </a:p>
        </p:txBody>
      </p:sp>
      <p:sp>
        <p:nvSpPr>
          <p:cNvPr id="6" name="Slide Number Placeholder 5"/>
          <p:cNvSpPr>
            <a:spLocks noGrp="1"/>
          </p:cNvSpPr>
          <p:nvPr>
            <p:ph type="sldNum" sz="quarter" idx="12"/>
          </p:nvPr>
        </p:nvSpPr>
        <p:spPr>
          <a:xfrm>
            <a:off x="8610600" y="6190096"/>
            <a:ext cx="2743200" cy="365125"/>
          </a:xfrm>
        </p:spPr>
        <p:txBody>
          <a:bodyPr/>
          <a:lstStyle/>
          <a:p>
            <a:pPr>
              <a:defRPr/>
            </a:pPr>
            <a:fld id="{713DD8BE-556E-3440-9013-11CC5588178D}" type="slidenum">
              <a:rPr lang="en-US" smtClean="0"/>
              <a:pPr>
                <a:defRPr/>
              </a:pPr>
              <a:t>11</a:t>
            </a:fld>
            <a:endParaRPr lang="en-US"/>
          </a:p>
        </p:txBody>
      </p:sp>
      <p:sp>
        <p:nvSpPr>
          <p:cNvPr id="8" name="Oval 7"/>
          <p:cNvSpPr/>
          <p:nvPr/>
        </p:nvSpPr>
        <p:spPr bwMode="auto">
          <a:xfrm>
            <a:off x="5210829" y="4044621"/>
            <a:ext cx="365921"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4771719" y="3670065"/>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0" name="Oval 9"/>
          <p:cNvSpPr/>
          <p:nvPr/>
        </p:nvSpPr>
        <p:spPr bwMode="auto">
          <a:xfrm>
            <a:off x="5210827" y="2246749"/>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6381775" y="3670065"/>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5576747" y="3670065"/>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101049" y="2788475"/>
            <a:ext cx="206237" cy="881590"/>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5540157" y="2881421"/>
            <a:ext cx="365920" cy="78864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5540157" y="2881421"/>
            <a:ext cx="1170948" cy="788644"/>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5333920" y="2881421"/>
            <a:ext cx="206237" cy="88159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5576750" y="5842495"/>
            <a:ext cx="365921"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54402"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7113619"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5869486"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552167"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83732" y="4364329"/>
            <a:ext cx="2505266" cy="1103608"/>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4881497" y="4304737"/>
            <a:ext cx="219552" cy="1163200"/>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5101049" y="4304737"/>
            <a:ext cx="1097767" cy="1163200"/>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5101049" y="4304737"/>
            <a:ext cx="2341900" cy="1163200"/>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4016603" y="4304737"/>
            <a:ext cx="1084446" cy="1256146"/>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7991831"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101049" y="4304737"/>
            <a:ext cx="3220112" cy="1163200"/>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4016603" y="4304737"/>
            <a:ext cx="1889474" cy="1256146"/>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4059473" y="4304737"/>
            <a:ext cx="2651632" cy="121805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6711105" y="4304737"/>
            <a:ext cx="1610056" cy="1163200"/>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5906077" y="4304737"/>
            <a:ext cx="2415084" cy="1163200"/>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5851191" y="4334239"/>
            <a:ext cx="1353911" cy="1348403"/>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6711105" y="4304737"/>
            <a:ext cx="731844" cy="116320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5906077" y="4304737"/>
            <a:ext cx="292739" cy="1163200"/>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6198816" y="4304737"/>
            <a:ext cx="512289" cy="1163200"/>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4881497" y="4304737"/>
            <a:ext cx="1024580" cy="1163200"/>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5027865" y="4304737"/>
            <a:ext cx="1683240" cy="1163204"/>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4698537" y="2771126"/>
            <a:ext cx="439107" cy="666786"/>
          </a:xfrm>
          <a:prstGeom prst="rect">
            <a:avLst/>
          </a:prstGeom>
          <a:noFill/>
        </p:spPr>
        <p:txBody>
          <a:bodyPr wrap="square" rtlCol="0">
            <a:spAutoFit/>
          </a:bodyPr>
          <a:lstStyle/>
          <a:p>
            <a:r>
              <a:rPr lang="en-US" sz="3733" dirty="0">
                <a:solidFill>
                  <a:srgbClr val="590A0E"/>
                </a:solidFill>
              </a:rPr>
              <a:t>U</a:t>
            </a:r>
          </a:p>
        </p:txBody>
      </p:sp>
      <p:sp>
        <p:nvSpPr>
          <p:cNvPr id="77" name="TextBox 76"/>
          <p:cNvSpPr txBox="1"/>
          <p:nvPr/>
        </p:nvSpPr>
        <p:spPr>
          <a:xfrm>
            <a:off x="3747137" y="4419175"/>
            <a:ext cx="439107" cy="666786"/>
          </a:xfrm>
          <a:prstGeom prst="rect">
            <a:avLst/>
          </a:prstGeom>
          <a:noFill/>
        </p:spPr>
        <p:txBody>
          <a:bodyPr wrap="square" rtlCol="0">
            <a:spAutoFit/>
          </a:bodyPr>
          <a:lstStyle/>
          <a:p>
            <a:r>
              <a:rPr lang="en-US" sz="3733" dirty="0">
                <a:solidFill>
                  <a:srgbClr val="590A0E"/>
                </a:solidFill>
              </a:rPr>
              <a:t>W</a:t>
            </a:r>
          </a:p>
        </p:txBody>
      </p:sp>
      <p:sp>
        <p:nvSpPr>
          <p:cNvPr id="83" name="TextBox 82"/>
          <p:cNvSpPr txBox="1"/>
          <p:nvPr/>
        </p:nvSpPr>
        <p:spPr>
          <a:xfrm>
            <a:off x="8139855" y="5395824"/>
            <a:ext cx="546945" cy="646331"/>
          </a:xfrm>
          <a:prstGeom prst="rect">
            <a:avLst/>
          </a:prstGeom>
          <a:noFill/>
        </p:spPr>
        <p:txBody>
          <a:bodyPr wrap="none" rtlCol="0">
            <a:spAutoFit/>
          </a:bodyPr>
          <a:lstStyle/>
          <a:p>
            <a:r>
              <a:rPr lang="en-US" sz="3600" dirty="0" err="1"/>
              <a:t>x</a:t>
            </a:r>
            <a:r>
              <a:rPr lang="en-US" sz="3600" baseline="-25000" dirty="0" err="1"/>
              <a:t>n</a:t>
            </a:r>
            <a:endParaRPr lang="en-US" sz="3600" baseline="-25000" dirty="0"/>
          </a:p>
        </p:txBody>
      </p:sp>
      <p:sp>
        <p:nvSpPr>
          <p:cNvPr id="84" name="TextBox 83"/>
          <p:cNvSpPr txBox="1"/>
          <p:nvPr/>
        </p:nvSpPr>
        <p:spPr>
          <a:xfrm>
            <a:off x="3582231" y="5435817"/>
            <a:ext cx="731844" cy="646331"/>
          </a:xfrm>
          <a:prstGeom prst="rect">
            <a:avLst/>
          </a:prstGeom>
          <a:noFill/>
        </p:spPr>
        <p:txBody>
          <a:bodyPr wrap="square" rtlCol="0">
            <a:spAutoFit/>
          </a:bodyPr>
          <a:lstStyle/>
          <a:p>
            <a:r>
              <a:rPr lang="en-US" sz="3600" dirty="0"/>
              <a:t>x</a:t>
            </a:r>
            <a:r>
              <a:rPr lang="en-US" sz="3600" baseline="-25000" dirty="0"/>
              <a:t>1</a:t>
            </a:r>
          </a:p>
        </p:txBody>
      </p:sp>
      <p:sp>
        <p:nvSpPr>
          <p:cNvPr id="45" name="Oval 44"/>
          <p:cNvSpPr/>
          <p:nvPr/>
        </p:nvSpPr>
        <p:spPr bwMode="auto">
          <a:xfrm>
            <a:off x="5942671" y="2246749"/>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6272001" y="2881421"/>
            <a:ext cx="439104" cy="788644"/>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5906077" y="2881421"/>
            <a:ext cx="365924" cy="788644"/>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5333920" y="2881421"/>
            <a:ext cx="938081" cy="881590"/>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5904863" y="1433949"/>
            <a:ext cx="658660" cy="634672"/>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1" name="Oval 50"/>
          <p:cNvSpPr/>
          <p:nvPr/>
        </p:nvSpPr>
        <p:spPr bwMode="auto">
          <a:xfrm>
            <a:off x="5193663" y="1433949"/>
            <a:ext cx="658660" cy="634672"/>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2133600" y="2246749"/>
                <a:ext cx="3028778" cy="584775"/>
              </a:xfrm>
              <a:prstGeom prst="rect">
                <a:avLst/>
              </a:prstGeom>
              <a:noFill/>
            </p:spPr>
            <p:txBody>
              <a:bodyPr wrap="none" rtlCol="0">
                <a:spAutoFit/>
              </a:bodyPr>
              <a:lstStyle/>
              <a:p>
                <a:r>
                  <a:rPr lang="en-US" sz="3200" dirty="0"/>
                  <a:t>System output </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𝑦</m:t>
                        </m:r>
                      </m:e>
                    </m:acc>
                  </m:oMath>
                </a14:m>
                <a:r>
                  <a:rPr lang="en-US" sz="32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2133600" y="2246749"/>
                <a:ext cx="3028778" cy="584775"/>
              </a:xfrm>
              <a:prstGeom prst="rect">
                <a:avLst/>
              </a:prstGeom>
              <a:blipFill>
                <a:blip r:embed="rId3"/>
                <a:stretch>
                  <a:fillRect l="-5021" t="-1521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2191835" y="1433949"/>
                <a:ext cx="2871107" cy="584775"/>
              </a:xfrm>
              <a:prstGeom prst="rect">
                <a:avLst/>
              </a:prstGeom>
              <a:noFill/>
            </p:spPr>
            <p:txBody>
              <a:bodyPr wrap="none" rtlCol="0">
                <a:spAutoFit/>
              </a:bodyPr>
              <a:lstStyle/>
              <a:p>
                <a:r>
                  <a:rPr lang="en-US" sz="3200" dirty="0"/>
                  <a:t>Actual answer </a:t>
                </a:r>
                <a14:m>
                  <m:oMath xmlns:m="http://schemas.openxmlformats.org/officeDocument/2006/math">
                    <m:r>
                      <a:rPr lang="en-US" sz="3200" i="1" dirty="0">
                        <a:latin typeface="Cambria Math" panose="02040503050406030204" pitchFamily="18" charset="0"/>
                      </a:rPr>
                      <m:t>𝑦</m:t>
                    </m:r>
                  </m:oMath>
                </a14:m>
                <a:endParaRPr lang="en-US" sz="3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2191835" y="1433949"/>
                <a:ext cx="2871107" cy="584775"/>
              </a:xfrm>
              <a:prstGeom prst="rect">
                <a:avLst/>
              </a:prstGeom>
              <a:blipFill>
                <a:blip r:embed="rId4"/>
                <a:stretch>
                  <a:fillRect l="-5286" t="-12766" r="-441" b="-31915"/>
                </a:stretch>
              </a:blipFill>
            </p:spPr>
            <p:txBody>
              <a:bodyPr/>
              <a:lstStyle/>
              <a:p>
                <a:r>
                  <a:rPr lang="en-US">
                    <a:noFill/>
                  </a:rPr>
                  <a:t> </a:t>
                </a:r>
              </a:p>
            </p:txBody>
          </p:sp>
        </mc:Fallback>
      </mc:AlternateContent>
      <p:sp>
        <p:nvSpPr>
          <p:cNvPr id="58" name="TextBox 57"/>
          <p:cNvSpPr txBox="1"/>
          <p:nvPr/>
        </p:nvSpPr>
        <p:spPr>
          <a:xfrm>
            <a:off x="609600" y="5548746"/>
            <a:ext cx="2632900" cy="523220"/>
          </a:xfrm>
          <a:prstGeom prst="rect">
            <a:avLst/>
          </a:prstGeom>
          <a:noFill/>
        </p:spPr>
        <p:txBody>
          <a:bodyPr wrap="none" rtlCol="0">
            <a:spAutoFit/>
          </a:bodyPr>
          <a:lstStyle/>
          <a:p>
            <a:r>
              <a:rPr lang="en-US" sz="28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7791263" y="1817544"/>
                <a:ext cx="3524363" cy="584775"/>
              </a:xfrm>
              <a:prstGeom prst="rect">
                <a:avLst/>
              </a:prstGeom>
              <a:noFill/>
            </p:spPr>
            <p:txBody>
              <a:bodyPr wrap="none" rtlCol="0">
                <a:spAutoFit/>
              </a:bodyPr>
              <a:lstStyle/>
              <a:p>
                <a:r>
                  <a:rPr lang="en-US" sz="3200" dirty="0"/>
                  <a:t>Loss function L(</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𝑦</m:t>
                        </m:r>
                      </m:e>
                    </m:acc>
                    <m:r>
                      <a:rPr lang="en-US" sz="3200" i="1" dirty="0">
                        <a:latin typeface="Cambria Math" panose="02040503050406030204" pitchFamily="18" charset="0"/>
                      </a:rPr>
                      <m:t>,</m:t>
                    </m:r>
                    <m:r>
                      <a:rPr lang="en-US" sz="3200" i="1" dirty="0">
                        <a:latin typeface="Cambria Math" panose="02040503050406030204" pitchFamily="18" charset="0"/>
                      </a:rPr>
                      <m:t>𝑦</m:t>
                    </m:r>
                  </m:oMath>
                </a14:m>
                <a:r>
                  <a:rPr lang="en-US" sz="32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7791263" y="1817544"/>
                <a:ext cx="3524363" cy="584775"/>
              </a:xfrm>
              <a:prstGeom prst="rect">
                <a:avLst/>
              </a:prstGeom>
              <a:blipFill>
                <a:blip r:embed="rId5"/>
                <a:stretch>
                  <a:fillRect l="-4317" t="-14894" r="-3597" b="-31915"/>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6846314" y="1652269"/>
            <a:ext cx="548884" cy="473167"/>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281287" y="3807599"/>
            <a:ext cx="1839927" cy="1223152"/>
            <a:chOff x="457200" y="2038350"/>
            <a:chExt cx="1379945" cy="917364"/>
          </a:xfrm>
        </p:grpSpPr>
        <p:sp>
          <p:nvSpPr>
            <p:cNvPr id="17" name="Up Arrow 16"/>
            <p:cNvSpPr/>
            <p:nvPr/>
          </p:nvSpPr>
          <p:spPr bwMode="auto">
            <a:xfrm>
              <a:off x="800100" y="2038350"/>
              <a:ext cx="457200" cy="449814"/>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379945" cy="346249"/>
            </a:xfrm>
            <a:prstGeom prst="rect">
              <a:avLst/>
            </a:prstGeom>
            <a:noFill/>
          </p:spPr>
          <p:txBody>
            <a:bodyPr wrap="none" rtlCol="0">
              <a:spAutoFit/>
            </a:bodyPr>
            <a:lstStyle/>
            <a:p>
              <a:r>
                <a:rPr lang="en-US" sz="2400"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9026874" y="2880376"/>
            <a:ext cx="2015616" cy="1066527"/>
            <a:chOff x="7086600" y="2153265"/>
            <a:chExt cx="1511712" cy="799895"/>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46"/>
              <a:ext cx="457200" cy="449814"/>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511712" cy="346249"/>
            </a:xfrm>
            <a:prstGeom prst="rect">
              <a:avLst/>
            </a:prstGeom>
            <a:noFill/>
          </p:spPr>
          <p:txBody>
            <a:bodyPr wrap="none" rtlCol="0">
              <a:spAutoFit/>
            </a:bodyPr>
            <a:lstStyle/>
            <a:p>
              <a:r>
                <a:rPr lang="en-US" sz="2400" dirty="0">
                  <a:solidFill>
                    <a:srgbClr val="C00000"/>
                  </a:solidFill>
                </a:rPr>
                <a:t>Backward pass</a:t>
              </a:r>
            </a:p>
          </p:txBody>
        </p:sp>
      </p:grpSp>
    </p:spTree>
    <p:extLst>
      <p:ext uri="{BB962C8B-B14F-4D97-AF65-F5344CB8AC3E}">
        <p14:creationId xmlns:p14="http://schemas.microsoft.com/office/powerpoint/2010/main" val="395719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C85F23-38C5-8448-B49B-DE2FD6001C36}"/>
              </a:ext>
            </a:extLst>
          </p:cNvPr>
          <p:cNvSpPr>
            <a:spLocks noGrp="1"/>
          </p:cNvSpPr>
          <p:nvPr>
            <p:ph type="title"/>
          </p:nvPr>
        </p:nvSpPr>
        <p:spPr/>
        <p:txBody>
          <a:bodyPr/>
          <a:lstStyle/>
          <a:p>
            <a:r>
              <a:rPr lang="en-US" dirty="0"/>
              <a:t>Why Neural Networks and why now?</a:t>
            </a:r>
          </a:p>
        </p:txBody>
      </p:sp>
      <p:sp>
        <p:nvSpPr>
          <p:cNvPr id="6" name="Content Placeholder 5">
            <a:extLst>
              <a:ext uri="{FF2B5EF4-FFF2-40B4-BE49-F238E27FC236}">
                <a16:creationId xmlns:a16="http://schemas.microsoft.com/office/drawing/2014/main" id="{F2BAD96A-A1B3-984A-9CD8-FF53CB5E3FF4}"/>
              </a:ext>
            </a:extLst>
          </p:cNvPr>
          <p:cNvSpPr>
            <a:spLocks noGrp="1"/>
          </p:cNvSpPr>
          <p:nvPr>
            <p:ph idx="1"/>
          </p:nvPr>
        </p:nvSpPr>
        <p:spPr>
          <a:xfrm>
            <a:off x="838200" y="1825625"/>
            <a:ext cx="10754532" cy="4637168"/>
          </a:xfrm>
        </p:spPr>
        <p:txBody>
          <a:bodyPr>
            <a:normAutofit fontScale="92500" lnSpcReduction="20000"/>
          </a:bodyPr>
          <a:lstStyle/>
          <a:p>
            <a:r>
              <a:rPr lang="en-US" b="1" u="sng" dirty="0"/>
              <a:t>Why?</a:t>
            </a:r>
          </a:p>
          <a:p>
            <a:pPr lvl="1"/>
            <a:r>
              <a:rPr lang="en-US" b="1" dirty="0"/>
              <a:t>Representation</a:t>
            </a:r>
          </a:p>
          <a:p>
            <a:pPr lvl="2"/>
            <a:r>
              <a:rPr lang="en-US" dirty="0"/>
              <a:t>Neural networks can learn more complex linguistic representations instead of hand engineered features</a:t>
            </a:r>
          </a:p>
          <a:p>
            <a:pPr lvl="2"/>
            <a:r>
              <a:rPr lang="en-US" dirty="0"/>
              <a:t>Removes focus on manually derived features – learn these features directly from data</a:t>
            </a:r>
          </a:p>
          <a:p>
            <a:pPr lvl="1"/>
            <a:r>
              <a:rPr lang="en-US" b="1" dirty="0"/>
              <a:t>Results</a:t>
            </a:r>
          </a:p>
          <a:p>
            <a:pPr lvl="2"/>
            <a:r>
              <a:rPr lang="en-US" dirty="0"/>
              <a:t>Around 2011-2012 Deep Learning methods started winning contests, particularly for image processing</a:t>
            </a:r>
          </a:p>
          <a:p>
            <a:pPr lvl="2"/>
            <a:r>
              <a:rPr lang="en-US" dirty="0"/>
              <a:t>NLP Deep Learning methods entered their own “golden age” some years later</a:t>
            </a:r>
          </a:p>
          <a:p>
            <a:r>
              <a:rPr lang="en-US" b="1" u="sng" dirty="0"/>
              <a:t>Why now?</a:t>
            </a:r>
          </a:p>
          <a:p>
            <a:pPr lvl="1"/>
            <a:r>
              <a:rPr lang="en-US" dirty="0"/>
              <a:t>Efficient backpropagation methods for deep neural networks can learn representations (1986)</a:t>
            </a:r>
          </a:p>
          <a:p>
            <a:pPr lvl="1"/>
            <a:r>
              <a:rPr lang="en-US" dirty="0"/>
              <a:t>Cheap GPUs and Dense Word Vectors (2010s)</a:t>
            </a:r>
          </a:p>
          <a:p>
            <a:pPr lvl="1"/>
            <a:r>
              <a:rPr lang="en-US" dirty="0"/>
              <a:t>Transformers / Attention Mechanism (2017)</a:t>
            </a:r>
          </a:p>
          <a:p>
            <a:pPr lvl="1"/>
            <a:r>
              <a:rPr lang="en-US" dirty="0"/>
              <a:t>BERT (2018)</a:t>
            </a:r>
          </a:p>
          <a:p>
            <a:pPr lvl="1"/>
            <a:r>
              <a:rPr lang="en-US" dirty="0" err="1"/>
              <a:t>ChatGPT</a:t>
            </a:r>
            <a:r>
              <a:rPr lang="en-US" dirty="0"/>
              <a:t> (2022)</a:t>
            </a:r>
          </a:p>
          <a:p>
            <a:pPr lvl="1"/>
            <a:endParaRPr lang="en-US" dirty="0"/>
          </a:p>
        </p:txBody>
      </p:sp>
    </p:spTree>
    <p:extLst>
      <p:ext uri="{BB962C8B-B14F-4D97-AF65-F5344CB8AC3E}">
        <p14:creationId xmlns:p14="http://schemas.microsoft.com/office/powerpoint/2010/main" val="980390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161A393-39B7-A0D8-E42F-BA7E3AB50EA4}"/>
              </a:ext>
            </a:extLst>
          </p:cNvPr>
          <p:cNvPicPr>
            <a:picLocks noChangeAspect="1"/>
          </p:cNvPicPr>
          <p:nvPr/>
        </p:nvPicPr>
        <p:blipFill rotWithShape="1">
          <a:blip r:embed="rId3"/>
          <a:srcRect t="1747"/>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27D425B-2492-47B9-CD39-C9316D60FB3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Word Vectors</a:t>
            </a:r>
          </a:p>
        </p:txBody>
      </p:sp>
    </p:spTree>
    <p:extLst>
      <p:ext uri="{BB962C8B-B14F-4D97-AF65-F5344CB8AC3E}">
        <p14:creationId xmlns:p14="http://schemas.microsoft.com/office/powerpoint/2010/main" val="130897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2370F3-3859-8641-B340-9F5F10CD9B43}"/>
              </a:ext>
            </a:extLst>
          </p:cNvPr>
          <p:cNvPicPr>
            <a:picLocks noChangeAspect="1"/>
          </p:cNvPicPr>
          <p:nvPr/>
        </p:nvPicPr>
        <p:blipFill>
          <a:blip r:embed="rId3"/>
          <a:stretch>
            <a:fillRect/>
          </a:stretch>
        </p:blipFill>
        <p:spPr>
          <a:xfrm>
            <a:off x="1603332" y="316332"/>
            <a:ext cx="9441914" cy="6541667"/>
          </a:xfrm>
          <a:prstGeom prst="rect">
            <a:avLst/>
          </a:prstGeom>
        </p:spPr>
      </p:pic>
      <p:sp>
        <p:nvSpPr>
          <p:cNvPr id="3" name="TextBox 2">
            <a:extLst>
              <a:ext uri="{FF2B5EF4-FFF2-40B4-BE49-F238E27FC236}">
                <a16:creationId xmlns:a16="http://schemas.microsoft.com/office/drawing/2014/main" id="{11E99576-6679-E941-8FCB-99B4F9B935FF}"/>
              </a:ext>
            </a:extLst>
          </p:cNvPr>
          <p:cNvSpPr txBox="1"/>
          <p:nvPr/>
        </p:nvSpPr>
        <p:spPr>
          <a:xfrm>
            <a:off x="5916038" y="4245805"/>
            <a:ext cx="5021705" cy="954107"/>
          </a:xfrm>
          <a:prstGeom prst="rect">
            <a:avLst/>
          </a:prstGeom>
          <a:noFill/>
        </p:spPr>
        <p:txBody>
          <a:bodyPr wrap="square" rtlCol="0">
            <a:spAutoFit/>
          </a:bodyPr>
          <a:lstStyle/>
          <a:p>
            <a:r>
              <a:rPr lang="en-US" sz="2800" dirty="0"/>
              <a:t>What is embedding output? Scalar? Vector?</a:t>
            </a:r>
          </a:p>
        </p:txBody>
      </p:sp>
      <p:sp>
        <p:nvSpPr>
          <p:cNvPr id="4" name="TextBox 3">
            <a:extLst>
              <a:ext uri="{FF2B5EF4-FFF2-40B4-BE49-F238E27FC236}">
                <a16:creationId xmlns:a16="http://schemas.microsoft.com/office/drawing/2014/main" id="{369E34FF-C8A0-5B4B-BAA3-F301B70E284E}"/>
              </a:ext>
            </a:extLst>
          </p:cNvPr>
          <p:cNvSpPr txBox="1"/>
          <p:nvPr/>
        </p:nvSpPr>
        <p:spPr>
          <a:xfrm>
            <a:off x="7022805" y="5199912"/>
            <a:ext cx="4332157" cy="954107"/>
          </a:xfrm>
          <a:prstGeom prst="rect">
            <a:avLst/>
          </a:prstGeom>
          <a:noFill/>
        </p:spPr>
        <p:txBody>
          <a:bodyPr wrap="square" rtlCol="0">
            <a:spAutoFit/>
          </a:bodyPr>
          <a:lstStyle/>
          <a:p>
            <a:r>
              <a:rPr lang="en-US" sz="2800" dirty="0">
                <a:solidFill>
                  <a:srgbClr val="FF0000"/>
                </a:solidFill>
              </a:rPr>
              <a:t>100 element dense </a:t>
            </a:r>
            <a:r>
              <a:rPr lang="en-US" sz="2800" dirty="0" err="1">
                <a:solidFill>
                  <a:srgbClr val="FF0000"/>
                </a:solidFill>
              </a:rPr>
              <a:t>pytorch</a:t>
            </a:r>
            <a:r>
              <a:rPr lang="en-US" sz="2800" dirty="0">
                <a:solidFill>
                  <a:srgbClr val="FF0000"/>
                </a:solidFill>
              </a:rPr>
              <a:t> vector</a:t>
            </a:r>
          </a:p>
        </p:txBody>
      </p:sp>
      <p:sp>
        <p:nvSpPr>
          <p:cNvPr id="5" name="TextBox 4">
            <a:extLst>
              <a:ext uri="{FF2B5EF4-FFF2-40B4-BE49-F238E27FC236}">
                <a16:creationId xmlns:a16="http://schemas.microsoft.com/office/drawing/2014/main" id="{C9BFE187-55DD-4E4E-8F6F-7D773908D07B}"/>
              </a:ext>
            </a:extLst>
          </p:cNvPr>
          <p:cNvSpPr txBox="1"/>
          <p:nvPr/>
        </p:nvSpPr>
        <p:spPr>
          <a:xfrm>
            <a:off x="7920506" y="1919698"/>
            <a:ext cx="4271494"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FF0000"/>
                </a:solidFill>
              </a:rPr>
              <a:t>Complexity is hidden</a:t>
            </a:r>
          </a:p>
          <a:p>
            <a:pPr marL="914400" lvl="1" indent="-457200">
              <a:buFont typeface="Arial" panose="020B0604020202020204" pitchFamily="34" charset="0"/>
              <a:buChar char="•"/>
            </a:pPr>
            <a:r>
              <a:rPr lang="en-US" sz="2800" dirty="0">
                <a:solidFill>
                  <a:srgbClr val="FF0000"/>
                </a:solidFill>
              </a:rPr>
              <a:t>Corpus</a:t>
            </a:r>
          </a:p>
          <a:p>
            <a:pPr marL="914400" lvl="1" indent="-457200">
              <a:buFont typeface="Arial" panose="020B0604020202020204" pitchFamily="34" charset="0"/>
              <a:buChar char="•"/>
            </a:pPr>
            <a:r>
              <a:rPr lang="en-US" sz="2800" dirty="0">
                <a:solidFill>
                  <a:srgbClr val="FF0000"/>
                </a:solidFill>
              </a:rPr>
              <a:t>Tokenization scheme</a:t>
            </a:r>
          </a:p>
          <a:p>
            <a:pPr marL="914400" lvl="1" indent="-457200">
              <a:buFont typeface="Arial" panose="020B0604020202020204" pitchFamily="34" charset="0"/>
              <a:buChar char="•"/>
            </a:pPr>
            <a:endParaRPr lang="en-US" sz="2800" dirty="0">
              <a:solidFill>
                <a:srgbClr val="FF0000"/>
              </a:solidFill>
            </a:endParaRPr>
          </a:p>
        </p:txBody>
      </p:sp>
      <p:sp>
        <p:nvSpPr>
          <p:cNvPr id="7" name="TextBox 6">
            <a:extLst>
              <a:ext uri="{FF2B5EF4-FFF2-40B4-BE49-F238E27FC236}">
                <a16:creationId xmlns:a16="http://schemas.microsoft.com/office/drawing/2014/main" id="{2ED31C5C-E045-A50A-4372-345A2C7D571E}"/>
              </a:ext>
            </a:extLst>
          </p:cNvPr>
          <p:cNvSpPr txBox="1"/>
          <p:nvPr/>
        </p:nvSpPr>
        <p:spPr>
          <a:xfrm>
            <a:off x="6093542" y="6211669"/>
            <a:ext cx="6098458" cy="646331"/>
          </a:xfrm>
          <a:prstGeom prst="rect">
            <a:avLst/>
          </a:prstGeom>
          <a:noFill/>
        </p:spPr>
        <p:txBody>
          <a:bodyPr wrap="square">
            <a:spAutoFit/>
          </a:bodyPr>
          <a:lstStyle/>
          <a:p>
            <a:r>
              <a:rPr lang="en-US" dirty="0"/>
              <a:t>https://</a:t>
            </a:r>
            <a:r>
              <a:rPr lang="en-US" dirty="0" err="1"/>
              <a:t>github.com</a:t>
            </a:r>
            <a:r>
              <a:rPr lang="en-US" dirty="0"/>
              <a:t>/</a:t>
            </a:r>
            <a:r>
              <a:rPr lang="en-US" dirty="0" err="1"/>
              <a:t>flairNLP</a:t>
            </a:r>
            <a:r>
              <a:rPr lang="en-US" dirty="0"/>
              <a:t>/flair/blob/master/resources/docs/embeddings/</a:t>
            </a:r>
            <a:r>
              <a:rPr lang="en-US" dirty="0" err="1"/>
              <a:t>CLASSIC_WORD_EMBEDDINGS.md</a:t>
            </a:r>
            <a:endParaRPr lang="en-US" dirty="0"/>
          </a:p>
        </p:txBody>
      </p:sp>
    </p:spTree>
    <p:extLst>
      <p:ext uri="{BB962C8B-B14F-4D97-AF65-F5344CB8AC3E}">
        <p14:creationId xmlns:p14="http://schemas.microsoft.com/office/powerpoint/2010/main" val="34681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2DEEE-BF54-D528-F296-6DA952B2C80F}"/>
              </a:ext>
            </a:extLst>
          </p:cNvPr>
          <p:cNvPicPr>
            <a:picLocks noChangeAspect="1"/>
          </p:cNvPicPr>
          <p:nvPr/>
        </p:nvPicPr>
        <p:blipFill>
          <a:blip r:embed="rId3"/>
          <a:stretch>
            <a:fillRect/>
          </a:stretch>
        </p:blipFill>
        <p:spPr>
          <a:xfrm>
            <a:off x="663924" y="1741118"/>
            <a:ext cx="10613118" cy="3674248"/>
          </a:xfrm>
          <a:prstGeom prst="rect">
            <a:avLst/>
          </a:prstGeom>
        </p:spPr>
      </p:pic>
      <p:sp>
        <p:nvSpPr>
          <p:cNvPr id="4" name="TextBox 3">
            <a:extLst>
              <a:ext uri="{FF2B5EF4-FFF2-40B4-BE49-F238E27FC236}">
                <a16:creationId xmlns:a16="http://schemas.microsoft.com/office/drawing/2014/main" id="{3549F594-38F6-BAE0-8FCD-15978D46674A}"/>
              </a:ext>
            </a:extLst>
          </p:cNvPr>
          <p:cNvSpPr txBox="1"/>
          <p:nvPr/>
        </p:nvSpPr>
        <p:spPr>
          <a:xfrm>
            <a:off x="5970483" y="6077634"/>
            <a:ext cx="6100174" cy="646331"/>
          </a:xfrm>
          <a:prstGeom prst="rect">
            <a:avLst/>
          </a:prstGeom>
          <a:noFill/>
        </p:spPr>
        <p:txBody>
          <a:bodyPr wrap="square">
            <a:spAutoFit/>
          </a:bodyPr>
          <a:lstStyle/>
          <a:p>
            <a:r>
              <a:rPr lang="en-US" dirty="0"/>
              <a:t>https://</a:t>
            </a:r>
            <a:r>
              <a:rPr lang="en-US" dirty="0" err="1"/>
              <a:t>developers.google.com</a:t>
            </a:r>
            <a:r>
              <a:rPr lang="en-US" dirty="0"/>
              <a:t>/machine-learning/crash-course/embeddings/translating-to-a-lower-dimensional-space</a:t>
            </a:r>
          </a:p>
        </p:txBody>
      </p:sp>
    </p:spTree>
    <p:extLst>
      <p:ext uri="{BB962C8B-B14F-4D97-AF65-F5344CB8AC3E}">
        <p14:creationId xmlns:p14="http://schemas.microsoft.com/office/powerpoint/2010/main" val="405353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ilver robot on a yellow background">
            <a:extLst>
              <a:ext uri="{FF2B5EF4-FFF2-40B4-BE49-F238E27FC236}">
                <a16:creationId xmlns:a16="http://schemas.microsoft.com/office/drawing/2014/main" id="{C04B50B2-BA45-4D31-774B-D055FE8084E8}"/>
              </a:ext>
            </a:extLst>
          </p:cNvPr>
          <p:cNvPicPr>
            <a:picLocks noChangeAspect="1"/>
          </p:cNvPicPr>
          <p:nvPr/>
        </p:nvPicPr>
        <p:blipFill rotWithShape="1">
          <a:blip r:embed="rId3"/>
          <a:srcRect b="27185"/>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4083359-B8E1-9EFD-49AF-45AD73DC67A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Transformers</a:t>
            </a:r>
          </a:p>
        </p:txBody>
      </p:sp>
    </p:spTree>
    <p:extLst>
      <p:ext uri="{BB962C8B-B14F-4D97-AF65-F5344CB8AC3E}">
        <p14:creationId xmlns:p14="http://schemas.microsoft.com/office/powerpoint/2010/main" val="16037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2F52-CD43-074F-A4E1-829AD5431D1E}"/>
              </a:ext>
            </a:extLst>
          </p:cNvPr>
          <p:cNvSpPr>
            <a:spLocks noGrp="1"/>
          </p:cNvSpPr>
          <p:nvPr>
            <p:ph type="title"/>
          </p:nvPr>
        </p:nvSpPr>
        <p:spPr>
          <a:xfrm>
            <a:off x="897795" y="195661"/>
            <a:ext cx="10515600" cy="1325563"/>
          </a:xfrm>
        </p:spPr>
        <p:txBody>
          <a:bodyPr/>
          <a:lstStyle/>
          <a:p>
            <a:r>
              <a:rPr lang="en-US" dirty="0"/>
              <a:t>Transformers: Replacement for RNNs in Sequence-to-Sequence Models</a:t>
            </a:r>
          </a:p>
        </p:txBody>
      </p:sp>
      <p:pic>
        <p:nvPicPr>
          <p:cNvPr id="4" name="Picture 3">
            <a:extLst>
              <a:ext uri="{FF2B5EF4-FFF2-40B4-BE49-F238E27FC236}">
                <a16:creationId xmlns:a16="http://schemas.microsoft.com/office/drawing/2014/main" id="{6016494A-0C86-C444-A8E3-7984F6010063}"/>
              </a:ext>
            </a:extLst>
          </p:cNvPr>
          <p:cNvPicPr>
            <a:picLocks noChangeAspect="1"/>
          </p:cNvPicPr>
          <p:nvPr/>
        </p:nvPicPr>
        <p:blipFill>
          <a:blip r:embed="rId3"/>
          <a:stretch>
            <a:fillRect/>
          </a:stretch>
        </p:blipFill>
        <p:spPr>
          <a:xfrm>
            <a:off x="304986" y="1951323"/>
            <a:ext cx="11582027" cy="2410815"/>
          </a:xfrm>
          <a:prstGeom prst="rect">
            <a:avLst/>
          </a:prstGeom>
        </p:spPr>
      </p:pic>
      <p:pic>
        <p:nvPicPr>
          <p:cNvPr id="5" name="Picture 4">
            <a:extLst>
              <a:ext uri="{FF2B5EF4-FFF2-40B4-BE49-F238E27FC236}">
                <a16:creationId xmlns:a16="http://schemas.microsoft.com/office/drawing/2014/main" id="{847CFA99-EEDC-3249-8EDC-3BBD8B34F756}"/>
              </a:ext>
            </a:extLst>
          </p:cNvPr>
          <p:cNvPicPr>
            <a:picLocks noChangeAspect="1"/>
          </p:cNvPicPr>
          <p:nvPr/>
        </p:nvPicPr>
        <p:blipFill>
          <a:blip r:embed="rId4"/>
          <a:stretch>
            <a:fillRect/>
          </a:stretch>
        </p:blipFill>
        <p:spPr>
          <a:xfrm>
            <a:off x="304986" y="4622773"/>
            <a:ext cx="11329203" cy="1186304"/>
          </a:xfrm>
          <a:prstGeom prst="rect">
            <a:avLst/>
          </a:prstGeom>
        </p:spPr>
      </p:pic>
      <p:sp>
        <p:nvSpPr>
          <p:cNvPr id="6" name="Rectangle 5">
            <a:extLst>
              <a:ext uri="{FF2B5EF4-FFF2-40B4-BE49-F238E27FC236}">
                <a16:creationId xmlns:a16="http://schemas.microsoft.com/office/drawing/2014/main" id="{27AB0A26-C2BD-8643-8E43-6C9BA60A9E5A}"/>
              </a:ext>
            </a:extLst>
          </p:cNvPr>
          <p:cNvSpPr/>
          <p:nvPr/>
        </p:nvSpPr>
        <p:spPr>
          <a:xfrm>
            <a:off x="5831173" y="6377278"/>
            <a:ext cx="7026508" cy="369332"/>
          </a:xfrm>
          <a:prstGeom prst="rect">
            <a:avLst/>
          </a:prstGeom>
        </p:spPr>
        <p:txBody>
          <a:bodyPr wrap="square">
            <a:spAutoFit/>
          </a:bodyPr>
          <a:lstStyle/>
          <a:p>
            <a:r>
              <a:rPr lang="en-US" dirty="0"/>
              <a:t> Figure 1 from original paper </a:t>
            </a:r>
            <a:r>
              <a:rPr lang="en-US" dirty="0">
                <a:hlinkClick r:id="rId5"/>
              </a:rPr>
              <a:t>https://arxiv.org/pdf/1409.3215.pdf</a:t>
            </a:r>
            <a:endParaRPr lang="en-US" dirty="0"/>
          </a:p>
        </p:txBody>
      </p:sp>
      <p:sp>
        <p:nvSpPr>
          <p:cNvPr id="3" name="Frame 2">
            <a:extLst>
              <a:ext uri="{FF2B5EF4-FFF2-40B4-BE49-F238E27FC236}">
                <a16:creationId xmlns:a16="http://schemas.microsoft.com/office/drawing/2014/main" id="{810C8155-AB9E-D146-B6D1-816AB0D78C69}"/>
              </a:ext>
            </a:extLst>
          </p:cNvPr>
          <p:cNvSpPr/>
          <p:nvPr/>
        </p:nvSpPr>
        <p:spPr>
          <a:xfrm>
            <a:off x="4858603" y="3985146"/>
            <a:ext cx="1091821" cy="4913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3BE9F107-5BDB-4341-BD7F-0E409EDFB6F8}"/>
              </a:ext>
            </a:extLst>
          </p:cNvPr>
          <p:cNvSpPr txBox="1"/>
          <p:nvPr/>
        </p:nvSpPr>
        <p:spPr>
          <a:xfrm>
            <a:off x="504967" y="1690688"/>
            <a:ext cx="2647666" cy="369332"/>
          </a:xfrm>
          <a:prstGeom prst="rect">
            <a:avLst/>
          </a:prstGeom>
          <a:noFill/>
        </p:spPr>
        <p:txBody>
          <a:bodyPr wrap="square" rtlCol="0">
            <a:spAutoFit/>
          </a:bodyPr>
          <a:lstStyle/>
          <a:p>
            <a:r>
              <a:rPr lang="en-US" dirty="0"/>
              <a:t>&lt;EOS&gt; == End of Sentence</a:t>
            </a:r>
          </a:p>
        </p:txBody>
      </p:sp>
      <p:sp>
        <p:nvSpPr>
          <p:cNvPr id="8" name="Frame 7">
            <a:extLst>
              <a:ext uri="{FF2B5EF4-FFF2-40B4-BE49-F238E27FC236}">
                <a16:creationId xmlns:a16="http://schemas.microsoft.com/office/drawing/2014/main" id="{203D8257-CD4F-5342-9127-B3B3CA0EF1AE}"/>
              </a:ext>
            </a:extLst>
          </p:cNvPr>
          <p:cNvSpPr/>
          <p:nvPr/>
        </p:nvSpPr>
        <p:spPr>
          <a:xfrm>
            <a:off x="10927080" y="1875354"/>
            <a:ext cx="972630" cy="5020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CC329C3-B671-1149-8E59-D1093C61AAB0}"/>
              </a:ext>
            </a:extLst>
          </p:cNvPr>
          <p:cNvSpPr txBox="1"/>
          <p:nvPr/>
        </p:nvSpPr>
        <p:spPr>
          <a:xfrm>
            <a:off x="1642281" y="2320655"/>
            <a:ext cx="1954360" cy="523220"/>
          </a:xfrm>
          <a:prstGeom prst="rect">
            <a:avLst/>
          </a:prstGeom>
          <a:noFill/>
        </p:spPr>
        <p:txBody>
          <a:bodyPr wrap="square" rtlCol="0">
            <a:spAutoFit/>
          </a:bodyPr>
          <a:lstStyle/>
          <a:p>
            <a:r>
              <a:rPr lang="en-US" sz="2800" dirty="0"/>
              <a:t>ENCODER</a:t>
            </a:r>
          </a:p>
        </p:txBody>
      </p:sp>
      <p:sp>
        <p:nvSpPr>
          <p:cNvPr id="10" name="TextBox 9">
            <a:extLst>
              <a:ext uri="{FF2B5EF4-FFF2-40B4-BE49-F238E27FC236}">
                <a16:creationId xmlns:a16="http://schemas.microsoft.com/office/drawing/2014/main" id="{361CB29E-DB42-A049-B52C-93EE3925481B}"/>
              </a:ext>
            </a:extLst>
          </p:cNvPr>
          <p:cNvSpPr txBox="1"/>
          <p:nvPr/>
        </p:nvSpPr>
        <p:spPr>
          <a:xfrm>
            <a:off x="7390067" y="1451568"/>
            <a:ext cx="1954360" cy="523220"/>
          </a:xfrm>
          <a:prstGeom prst="rect">
            <a:avLst/>
          </a:prstGeom>
          <a:noFill/>
        </p:spPr>
        <p:txBody>
          <a:bodyPr wrap="square" rtlCol="0">
            <a:spAutoFit/>
          </a:bodyPr>
          <a:lstStyle/>
          <a:p>
            <a:r>
              <a:rPr lang="en-US" sz="2800" dirty="0"/>
              <a:t>DECODER</a:t>
            </a:r>
          </a:p>
        </p:txBody>
      </p:sp>
    </p:spTree>
    <p:extLst>
      <p:ext uri="{BB962C8B-B14F-4D97-AF65-F5344CB8AC3E}">
        <p14:creationId xmlns:p14="http://schemas.microsoft.com/office/powerpoint/2010/main" val="237689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112E3-51A8-584A-833D-7AF640D21A64}"/>
              </a:ext>
            </a:extLst>
          </p:cNvPr>
          <p:cNvPicPr>
            <a:picLocks noChangeAspect="1"/>
          </p:cNvPicPr>
          <p:nvPr/>
        </p:nvPicPr>
        <p:blipFill>
          <a:blip r:embed="rId3"/>
          <a:stretch>
            <a:fillRect/>
          </a:stretch>
        </p:blipFill>
        <p:spPr>
          <a:xfrm>
            <a:off x="3864931" y="0"/>
            <a:ext cx="4462137" cy="6858000"/>
          </a:xfrm>
          <a:prstGeom prst="rect">
            <a:avLst/>
          </a:prstGeom>
        </p:spPr>
      </p:pic>
      <p:sp>
        <p:nvSpPr>
          <p:cNvPr id="5" name="TextBox 4">
            <a:extLst>
              <a:ext uri="{FF2B5EF4-FFF2-40B4-BE49-F238E27FC236}">
                <a16:creationId xmlns:a16="http://schemas.microsoft.com/office/drawing/2014/main" id="{4AC6C06C-BC75-D242-8016-1CC5DFA59341}"/>
              </a:ext>
            </a:extLst>
          </p:cNvPr>
          <p:cNvSpPr txBox="1"/>
          <p:nvPr/>
        </p:nvSpPr>
        <p:spPr>
          <a:xfrm>
            <a:off x="758000" y="3195296"/>
            <a:ext cx="3724887" cy="1200329"/>
          </a:xfrm>
          <a:prstGeom prst="rect">
            <a:avLst/>
          </a:prstGeom>
          <a:noFill/>
        </p:spPr>
        <p:txBody>
          <a:bodyPr wrap="square" rtlCol="0">
            <a:spAutoFit/>
          </a:bodyPr>
          <a:lstStyle/>
          <a:p>
            <a:r>
              <a:rPr lang="en-US" dirty="0"/>
              <a:t>Multi-layer </a:t>
            </a:r>
            <a:r>
              <a:rPr lang="en-US" b="1" dirty="0"/>
              <a:t>Encoder</a:t>
            </a:r>
          </a:p>
          <a:p>
            <a:r>
              <a:rPr lang="en-US" dirty="0"/>
              <a:t>(N=6 for paper)</a:t>
            </a:r>
          </a:p>
          <a:p>
            <a:pPr marL="285750" indent="-285750">
              <a:buFontTx/>
              <a:buChar char="-"/>
            </a:pPr>
            <a:r>
              <a:rPr lang="en-US" dirty="0"/>
              <a:t>Each layer has 2 sublayers, </a:t>
            </a:r>
            <a:r>
              <a:rPr lang="en-US" u="sng" dirty="0"/>
              <a:t>Multi-Head Attention</a:t>
            </a:r>
            <a:r>
              <a:rPr lang="en-US" dirty="0"/>
              <a:t> and </a:t>
            </a:r>
            <a:r>
              <a:rPr lang="en-US" u="sng" dirty="0"/>
              <a:t>Feed Forward</a:t>
            </a:r>
          </a:p>
        </p:txBody>
      </p:sp>
      <p:sp>
        <p:nvSpPr>
          <p:cNvPr id="7" name="TextBox 6">
            <a:extLst>
              <a:ext uri="{FF2B5EF4-FFF2-40B4-BE49-F238E27FC236}">
                <a16:creationId xmlns:a16="http://schemas.microsoft.com/office/drawing/2014/main" id="{94A8FC64-F604-9048-AD19-6D32A529748B}"/>
              </a:ext>
            </a:extLst>
          </p:cNvPr>
          <p:cNvSpPr txBox="1"/>
          <p:nvPr/>
        </p:nvSpPr>
        <p:spPr>
          <a:xfrm>
            <a:off x="2712538" y="5157894"/>
            <a:ext cx="2021141" cy="923330"/>
          </a:xfrm>
          <a:prstGeom prst="rect">
            <a:avLst/>
          </a:prstGeom>
          <a:noFill/>
        </p:spPr>
        <p:txBody>
          <a:bodyPr wrap="square" rtlCol="0">
            <a:spAutoFit/>
          </a:bodyPr>
          <a:lstStyle/>
          <a:p>
            <a:r>
              <a:rPr lang="en-US" dirty="0"/>
              <a:t>Not RNN, must encode position of input token in text </a:t>
            </a:r>
          </a:p>
        </p:txBody>
      </p:sp>
      <p:sp>
        <p:nvSpPr>
          <p:cNvPr id="6" name="TextBox 5">
            <a:extLst>
              <a:ext uri="{FF2B5EF4-FFF2-40B4-BE49-F238E27FC236}">
                <a16:creationId xmlns:a16="http://schemas.microsoft.com/office/drawing/2014/main" id="{464A5F70-6116-2E44-BA7E-F48D55BFBBE0}"/>
              </a:ext>
            </a:extLst>
          </p:cNvPr>
          <p:cNvSpPr txBox="1"/>
          <p:nvPr/>
        </p:nvSpPr>
        <p:spPr>
          <a:xfrm>
            <a:off x="8327068" y="2641299"/>
            <a:ext cx="1922401" cy="1754326"/>
          </a:xfrm>
          <a:prstGeom prst="rect">
            <a:avLst/>
          </a:prstGeom>
          <a:noFill/>
        </p:spPr>
        <p:txBody>
          <a:bodyPr wrap="square" rtlCol="0">
            <a:spAutoFit/>
          </a:bodyPr>
          <a:lstStyle/>
          <a:p>
            <a:r>
              <a:rPr lang="en-US" dirty="0"/>
              <a:t>Multi-layer </a:t>
            </a:r>
            <a:r>
              <a:rPr lang="en-US" b="1" dirty="0"/>
              <a:t>Decoder</a:t>
            </a:r>
          </a:p>
          <a:p>
            <a:pPr marL="285750" indent="-285750">
              <a:buFont typeface="Arial" panose="020B0604020202020204" pitchFamily="34" charset="0"/>
              <a:buChar char="•"/>
            </a:pPr>
            <a:r>
              <a:rPr lang="en-US" dirty="0"/>
              <a:t>Extra sublayer for masking (look-ahead mask)</a:t>
            </a:r>
          </a:p>
        </p:txBody>
      </p:sp>
      <p:sp>
        <p:nvSpPr>
          <p:cNvPr id="9" name="Rectangle 8">
            <a:extLst>
              <a:ext uri="{FF2B5EF4-FFF2-40B4-BE49-F238E27FC236}">
                <a16:creationId xmlns:a16="http://schemas.microsoft.com/office/drawing/2014/main" id="{C50CBBBF-341F-924E-BE35-ABDA02CA80CC}"/>
              </a:ext>
            </a:extLst>
          </p:cNvPr>
          <p:cNvSpPr/>
          <p:nvPr/>
        </p:nvSpPr>
        <p:spPr>
          <a:xfrm>
            <a:off x="10436294" y="4111214"/>
            <a:ext cx="1713257" cy="2679136"/>
          </a:xfrm>
          <a:prstGeom prst="rect">
            <a:avLst/>
          </a:prstGeom>
        </p:spPr>
        <p:txBody>
          <a:bodyPr wrap="square">
            <a:spAutoFit/>
          </a:bodyPr>
          <a:lstStyle/>
          <a:p>
            <a:r>
              <a:rPr lang="en-US" dirty="0">
                <a:latin typeface="Helvetica" pitchFamily="2" charset="0"/>
              </a:rPr>
              <a:t>“</a:t>
            </a:r>
            <a:r>
              <a:rPr lang="en-US" dirty="0">
                <a:effectLst/>
                <a:latin typeface="Helvetica" pitchFamily="2" charset="0"/>
              </a:rPr>
              <a:t>training for 3.5 days on eight GPUs, a small fraction of the training costs of the best models from the literature”</a:t>
            </a:r>
          </a:p>
        </p:txBody>
      </p:sp>
      <p:sp>
        <p:nvSpPr>
          <p:cNvPr id="10" name="Rectangle 9">
            <a:extLst>
              <a:ext uri="{FF2B5EF4-FFF2-40B4-BE49-F238E27FC236}">
                <a16:creationId xmlns:a16="http://schemas.microsoft.com/office/drawing/2014/main" id="{6BB4CD15-09CC-E541-877B-45A48C0851D9}"/>
              </a:ext>
            </a:extLst>
          </p:cNvPr>
          <p:cNvSpPr/>
          <p:nvPr/>
        </p:nvSpPr>
        <p:spPr>
          <a:xfrm>
            <a:off x="4573231" y="886972"/>
            <a:ext cx="1522768" cy="1200329"/>
          </a:xfrm>
          <a:prstGeom prst="rect">
            <a:avLst/>
          </a:prstGeom>
        </p:spPr>
        <p:txBody>
          <a:bodyPr wrap="square">
            <a:spAutoFit/>
          </a:bodyPr>
          <a:lstStyle/>
          <a:p>
            <a:r>
              <a:rPr lang="en-US" dirty="0">
                <a:effectLst/>
                <a:latin typeface="Helvetica" pitchFamily="2" charset="0"/>
              </a:rPr>
              <a:t> Output dimension size is </a:t>
            </a:r>
            <a:r>
              <a:rPr lang="en-US" dirty="0" err="1">
                <a:effectLst/>
                <a:latin typeface="Helvetica" pitchFamily="2" charset="0"/>
              </a:rPr>
              <a:t>d</a:t>
            </a:r>
            <a:r>
              <a:rPr lang="en-US" baseline="-25000" dirty="0" err="1">
                <a:effectLst/>
                <a:latin typeface="Helvetica" pitchFamily="2" charset="0"/>
              </a:rPr>
              <a:t>model</a:t>
            </a:r>
            <a:r>
              <a:rPr lang="en-US" dirty="0">
                <a:effectLst/>
                <a:latin typeface="Helvetica" pitchFamily="2" charset="0"/>
              </a:rPr>
              <a:t> = 512</a:t>
            </a:r>
          </a:p>
        </p:txBody>
      </p:sp>
      <p:sp>
        <p:nvSpPr>
          <p:cNvPr id="11" name="Rectangle 10">
            <a:extLst>
              <a:ext uri="{FF2B5EF4-FFF2-40B4-BE49-F238E27FC236}">
                <a16:creationId xmlns:a16="http://schemas.microsoft.com/office/drawing/2014/main" id="{1EAADC4E-0059-154B-BEEF-C8A41C9362C1}"/>
              </a:ext>
            </a:extLst>
          </p:cNvPr>
          <p:cNvSpPr/>
          <p:nvPr/>
        </p:nvSpPr>
        <p:spPr>
          <a:xfrm>
            <a:off x="989351" y="3786691"/>
            <a:ext cx="3379538"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4BC0AD7D-D614-E245-B00A-9E1DA5157360}"/>
              </a:ext>
            </a:extLst>
          </p:cNvPr>
          <p:cNvSpPr/>
          <p:nvPr/>
        </p:nvSpPr>
        <p:spPr>
          <a:xfrm>
            <a:off x="8919179" y="702306"/>
            <a:ext cx="3230372" cy="369332"/>
          </a:xfrm>
          <a:prstGeom prst="rect">
            <a:avLst/>
          </a:prstGeom>
        </p:spPr>
        <p:txBody>
          <a:bodyPr wrap="none">
            <a:spAutoFit/>
          </a:bodyPr>
          <a:lstStyle/>
          <a:p>
            <a:r>
              <a:rPr lang="en-US" dirty="0" err="1">
                <a:effectLst/>
                <a:latin typeface="Helvetica" pitchFamily="2" charset="0"/>
              </a:rPr>
              <a:t>LayerNorm</a:t>
            </a:r>
            <a:r>
              <a:rPr lang="en-US" dirty="0">
                <a:effectLst/>
                <a:latin typeface="Helvetica" pitchFamily="2" charset="0"/>
              </a:rPr>
              <a:t>(x  + Sublayer(x ))</a:t>
            </a:r>
          </a:p>
        </p:txBody>
      </p:sp>
      <p:sp>
        <p:nvSpPr>
          <p:cNvPr id="13" name="TextBox 12">
            <a:extLst>
              <a:ext uri="{FF2B5EF4-FFF2-40B4-BE49-F238E27FC236}">
                <a16:creationId xmlns:a16="http://schemas.microsoft.com/office/drawing/2014/main" id="{92E69203-80AC-F943-BA12-D6B18089A0F7}"/>
              </a:ext>
            </a:extLst>
          </p:cNvPr>
          <p:cNvSpPr txBox="1"/>
          <p:nvPr/>
        </p:nvSpPr>
        <p:spPr>
          <a:xfrm>
            <a:off x="8919179" y="332974"/>
            <a:ext cx="1938727" cy="400110"/>
          </a:xfrm>
          <a:prstGeom prst="rect">
            <a:avLst/>
          </a:prstGeom>
          <a:noFill/>
        </p:spPr>
        <p:txBody>
          <a:bodyPr wrap="square" rtlCol="0">
            <a:spAutoFit/>
          </a:bodyPr>
          <a:lstStyle/>
          <a:p>
            <a:r>
              <a:rPr lang="en-US" sz="2000" b="1" dirty="0"/>
              <a:t>Add &amp; Norm</a:t>
            </a:r>
          </a:p>
        </p:txBody>
      </p:sp>
      <p:sp>
        <p:nvSpPr>
          <p:cNvPr id="14" name="TextBox 13">
            <a:extLst>
              <a:ext uri="{FF2B5EF4-FFF2-40B4-BE49-F238E27FC236}">
                <a16:creationId xmlns:a16="http://schemas.microsoft.com/office/drawing/2014/main" id="{F06CF1E3-FE10-9740-B944-46BAFDB2E088}"/>
              </a:ext>
            </a:extLst>
          </p:cNvPr>
          <p:cNvSpPr txBox="1"/>
          <p:nvPr/>
        </p:nvSpPr>
        <p:spPr>
          <a:xfrm>
            <a:off x="2287611" y="265149"/>
            <a:ext cx="2023966" cy="2616101"/>
          </a:xfrm>
          <a:prstGeom prst="rect">
            <a:avLst/>
          </a:prstGeom>
          <a:noFill/>
        </p:spPr>
        <p:txBody>
          <a:bodyPr wrap="square" rtlCol="0">
            <a:spAutoFit/>
          </a:bodyPr>
          <a:lstStyle/>
          <a:p>
            <a:r>
              <a:rPr lang="en-US" sz="2000" b="1" dirty="0"/>
              <a:t>Feed Forward</a:t>
            </a:r>
          </a:p>
          <a:p>
            <a:pPr marL="285750" indent="-285750">
              <a:buFont typeface="Arial" panose="020B0604020202020204" pitchFamily="34" charset="0"/>
              <a:buChar char="•"/>
            </a:pPr>
            <a:r>
              <a:rPr lang="en-US" dirty="0"/>
              <a:t>Fully connected feed forward network Encoder is learning best representation of input for that layer</a:t>
            </a:r>
          </a:p>
        </p:txBody>
      </p:sp>
      <p:sp>
        <p:nvSpPr>
          <p:cNvPr id="2" name="TextBox 1">
            <a:extLst>
              <a:ext uri="{FF2B5EF4-FFF2-40B4-BE49-F238E27FC236}">
                <a16:creationId xmlns:a16="http://schemas.microsoft.com/office/drawing/2014/main" id="{36806526-B030-844C-AE76-C6DB11460B65}"/>
              </a:ext>
            </a:extLst>
          </p:cNvPr>
          <p:cNvSpPr txBox="1"/>
          <p:nvPr/>
        </p:nvSpPr>
        <p:spPr>
          <a:xfrm>
            <a:off x="150124" y="5036024"/>
            <a:ext cx="2026337" cy="1754326"/>
          </a:xfrm>
          <a:prstGeom prst="rect">
            <a:avLst/>
          </a:prstGeom>
          <a:noFill/>
        </p:spPr>
        <p:txBody>
          <a:bodyPr wrap="square" rtlCol="0">
            <a:spAutoFit/>
          </a:bodyPr>
          <a:lstStyle/>
          <a:p>
            <a:r>
              <a:rPr lang="en-US" dirty="0"/>
              <a:t>Encoder/Decoder</a:t>
            </a:r>
          </a:p>
          <a:p>
            <a:r>
              <a:rPr lang="en-US" dirty="0"/>
              <a:t>Sublayers haves:</a:t>
            </a:r>
          </a:p>
          <a:p>
            <a:pPr marL="285750" indent="-285750">
              <a:buFont typeface="Arial" panose="020B0604020202020204" pitchFamily="34" charset="0"/>
              <a:buChar char="•"/>
            </a:pPr>
            <a:r>
              <a:rPr lang="en-US" dirty="0"/>
              <a:t>Residual Connections</a:t>
            </a:r>
          </a:p>
          <a:p>
            <a:pPr marL="285750" indent="-285750">
              <a:buFont typeface="Arial" panose="020B0604020202020204" pitchFamily="34" charset="0"/>
              <a:buChar char="•"/>
            </a:pPr>
            <a:r>
              <a:rPr lang="en-US" dirty="0"/>
              <a:t>Layer Normalization</a:t>
            </a:r>
          </a:p>
        </p:txBody>
      </p:sp>
      <p:sp>
        <p:nvSpPr>
          <p:cNvPr id="3" name="TextBox 2">
            <a:extLst>
              <a:ext uri="{FF2B5EF4-FFF2-40B4-BE49-F238E27FC236}">
                <a16:creationId xmlns:a16="http://schemas.microsoft.com/office/drawing/2014/main" id="{10DD5BF1-A9D1-04FE-A7DB-31D8C2A4AA83}"/>
              </a:ext>
            </a:extLst>
          </p:cNvPr>
          <p:cNvSpPr txBox="1"/>
          <p:nvPr/>
        </p:nvSpPr>
        <p:spPr>
          <a:xfrm>
            <a:off x="42449" y="132919"/>
            <a:ext cx="1591413" cy="1569660"/>
          </a:xfrm>
          <a:prstGeom prst="rect">
            <a:avLst/>
          </a:prstGeom>
          <a:noFill/>
        </p:spPr>
        <p:txBody>
          <a:bodyPr wrap="square" rtlCol="0">
            <a:spAutoFit/>
          </a:bodyPr>
          <a:lstStyle/>
          <a:p>
            <a:r>
              <a:rPr lang="en-US" sz="2400" dirty="0"/>
              <a:t>Attention is all you need: </a:t>
            </a:r>
            <a:r>
              <a:rPr lang="en-US" sz="2400" b="1" dirty="0"/>
              <a:t>Overview</a:t>
            </a:r>
          </a:p>
        </p:txBody>
      </p:sp>
    </p:spTree>
    <p:extLst>
      <p:ext uri="{BB962C8B-B14F-4D97-AF65-F5344CB8AC3E}">
        <p14:creationId xmlns:p14="http://schemas.microsoft.com/office/powerpoint/2010/main" val="26207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9" grpId="0"/>
      <p:bldP spid="10" grpId="0"/>
      <p:bldP spid="12" grpId="0"/>
      <p:bldP spid="13" grpId="0"/>
      <p:bldP spid="1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8440F-EF63-E04B-9AFB-78917A2BCA6A}"/>
              </a:ext>
            </a:extLst>
          </p:cNvPr>
          <p:cNvPicPr>
            <a:picLocks noChangeAspect="1"/>
          </p:cNvPicPr>
          <p:nvPr/>
        </p:nvPicPr>
        <p:blipFill>
          <a:blip r:embed="rId3"/>
          <a:stretch>
            <a:fillRect/>
          </a:stretch>
        </p:blipFill>
        <p:spPr>
          <a:xfrm>
            <a:off x="697620" y="1927771"/>
            <a:ext cx="6740681" cy="1146852"/>
          </a:xfrm>
          <a:prstGeom prst="rect">
            <a:avLst/>
          </a:prstGeom>
        </p:spPr>
      </p:pic>
      <p:pic>
        <p:nvPicPr>
          <p:cNvPr id="2" name="Picture 1">
            <a:extLst>
              <a:ext uri="{FF2B5EF4-FFF2-40B4-BE49-F238E27FC236}">
                <a16:creationId xmlns:a16="http://schemas.microsoft.com/office/drawing/2014/main" id="{F735A2E3-E6DC-4744-84A9-7D329B6BDDE0}"/>
              </a:ext>
            </a:extLst>
          </p:cNvPr>
          <p:cNvPicPr>
            <a:picLocks noChangeAspect="1"/>
          </p:cNvPicPr>
          <p:nvPr/>
        </p:nvPicPr>
        <p:blipFill>
          <a:blip r:embed="rId4"/>
          <a:stretch>
            <a:fillRect/>
          </a:stretch>
        </p:blipFill>
        <p:spPr>
          <a:xfrm>
            <a:off x="7567588" y="798927"/>
            <a:ext cx="4095438" cy="5129640"/>
          </a:xfrm>
          <a:prstGeom prst="rect">
            <a:avLst/>
          </a:prstGeom>
        </p:spPr>
      </p:pic>
      <p:sp>
        <p:nvSpPr>
          <p:cNvPr id="3" name="Rectangle 2">
            <a:extLst>
              <a:ext uri="{FF2B5EF4-FFF2-40B4-BE49-F238E27FC236}">
                <a16:creationId xmlns:a16="http://schemas.microsoft.com/office/drawing/2014/main" id="{77819992-51A3-DC40-8514-8E4AE118D1F1}"/>
              </a:ext>
            </a:extLst>
          </p:cNvPr>
          <p:cNvSpPr/>
          <p:nvPr/>
        </p:nvSpPr>
        <p:spPr>
          <a:xfrm>
            <a:off x="7438301" y="6401996"/>
            <a:ext cx="4658904" cy="369332"/>
          </a:xfrm>
          <a:prstGeom prst="rect">
            <a:avLst/>
          </a:prstGeom>
        </p:spPr>
        <p:txBody>
          <a:bodyPr wrap="none">
            <a:spAutoFit/>
          </a:bodyPr>
          <a:lstStyle/>
          <a:p>
            <a:r>
              <a:rPr lang="en-US" dirty="0">
                <a:hlinkClick r:id="rId5"/>
              </a:rPr>
              <a:t>From Figure 2 https://arxiv.org/abs/1706.03762</a:t>
            </a:r>
            <a:endParaRPr lang="en-US" dirty="0"/>
          </a:p>
        </p:txBody>
      </p:sp>
      <p:sp>
        <p:nvSpPr>
          <p:cNvPr id="4" name="Rectangle 3">
            <a:extLst>
              <a:ext uri="{FF2B5EF4-FFF2-40B4-BE49-F238E27FC236}">
                <a16:creationId xmlns:a16="http://schemas.microsoft.com/office/drawing/2014/main" id="{AC94D9E7-9CEA-F34D-BCAA-C0330A8B7A3C}"/>
              </a:ext>
            </a:extLst>
          </p:cNvPr>
          <p:cNvSpPr/>
          <p:nvPr/>
        </p:nvSpPr>
        <p:spPr>
          <a:xfrm>
            <a:off x="697620" y="2765333"/>
            <a:ext cx="4959870" cy="3970318"/>
          </a:xfrm>
          <a:prstGeom prst="rect">
            <a:avLst/>
          </a:prstGeom>
        </p:spPr>
        <p:txBody>
          <a:bodyPr wrap="square">
            <a:spAutoFit/>
          </a:bodyPr>
          <a:lstStyle/>
          <a:p>
            <a:pPr marL="285750" indent="-285750">
              <a:buFont typeface="Arial" panose="020B0604020202020204" pitchFamily="34" charset="0"/>
              <a:buChar char="•"/>
            </a:pPr>
            <a:r>
              <a:rPr lang="en-US" dirty="0">
                <a:effectLst/>
                <a:latin typeface="Helvetica" pitchFamily="2" charset="0"/>
              </a:rPr>
              <a:t>Q is a query matrix</a:t>
            </a:r>
          </a:p>
          <a:p>
            <a:pPr marL="742950" lvl="1" indent="-285750">
              <a:buFont typeface="Arial" panose="020B0604020202020204" pitchFamily="34" charset="0"/>
              <a:buChar char="•"/>
            </a:pPr>
            <a:r>
              <a:rPr lang="en-US" dirty="0">
                <a:latin typeface="Helvetica" pitchFamily="2" charset="0"/>
              </a:rPr>
              <a:t>Vector representation of </a:t>
            </a:r>
            <a:r>
              <a:rPr lang="en-US" b="1" dirty="0">
                <a:latin typeface="Helvetica" pitchFamily="2" charset="0"/>
              </a:rPr>
              <a:t>one word in the sequence</a:t>
            </a:r>
          </a:p>
          <a:p>
            <a:pPr marL="742950" lvl="1" indent="-285750">
              <a:buFont typeface="Arial" panose="020B0604020202020204" pitchFamily="34" charset="0"/>
              <a:buChar char="•"/>
            </a:pPr>
            <a:r>
              <a:rPr lang="en-US" dirty="0">
                <a:effectLst/>
                <a:latin typeface="Helvetica" pitchFamily="2" charset="0"/>
              </a:rPr>
              <a:t>(In practice all queries go in at once)</a:t>
            </a:r>
          </a:p>
          <a:p>
            <a:pPr marL="742950" lvl="1" indent="-285750">
              <a:buFont typeface="Arial" panose="020B0604020202020204" pitchFamily="34" charset="0"/>
              <a:buChar char="•"/>
            </a:pPr>
            <a:r>
              <a:rPr lang="en-US" dirty="0">
                <a:latin typeface="Helvetica" pitchFamily="2" charset="0"/>
              </a:rPr>
              <a:t>Masking needed in decoder</a:t>
            </a:r>
            <a:endParaRPr lang="en-US" dirty="0">
              <a:effectLst/>
              <a:latin typeface="Helvetica" pitchFamily="2" charset="0"/>
            </a:endParaRPr>
          </a:p>
          <a:p>
            <a:pPr marL="285750" indent="-285750">
              <a:buFont typeface="Arial" panose="020B0604020202020204" pitchFamily="34" charset="0"/>
              <a:buChar char="•"/>
            </a:pPr>
            <a:r>
              <a:rPr lang="en-US" dirty="0">
                <a:latin typeface="Helvetica" pitchFamily="2" charset="0"/>
              </a:rPr>
              <a:t>K is key matrix</a:t>
            </a:r>
          </a:p>
          <a:p>
            <a:pPr marL="742950" lvl="1" indent="-285750">
              <a:buFont typeface="Arial" panose="020B0604020202020204" pitchFamily="34" charset="0"/>
              <a:buChar char="•"/>
            </a:pPr>
            <a:r>
              <a:rPr lang="en-US" dirty="0">
                <a:latin typeface="Helvetica" pitchFamily="2" charset="0"/>
              </a:rPr>
              <a:t>Vector representation of </a:t>
            </a:r>
            <a:r>
              <a:rPr lang="en-US" b="1" dirty="0">
                <a:latin typeface="Helvetica" pitchFamily="2" charset="0"/>
              </a:rPr>
              <a:t>all the words </a:t>
            </a:r>
            <a:r>
              <a:rPr lang="en-US" dirty="0">
                <a:latin typeface="Helvetica" pitchFamily="2" charset="0"/>
              </a:rPr>
              <a:t>in the sequence</a:t>
            </a:r>
          </a:p>
          <a:p>
            <a:pPr marL="285750" indent="-285750">
              <a:buFont typeface="Arial" panose="020B0604020202020204" pitchFamily="34" charset="0"/>
              <a:buChar char="•"/>
            </a:pPr>
            <a:r>
              <a:rPr lang="en-US" dirty="0">
                <a:latin typeface="Helvetica" pitchFamily="2" charset="0"/>
              </a:rPr>
              <a:t>Queries and keys of dimension </a:t>
            </a:r>
            <a:r>
              <a:rPr lang="en-US" dirty="0" err="1">
                <a:latin typeface="Helvetica" pitchFamily="2" charset="0"/>
              </a:rPr>
              <a:t>d</a:t>
            </a:r>
            <a:r>
              <a:rPr lang="en-US" baseline="-25000" dirty="0" err="1">
                <a:latin typeface="Helvetica" pitchFamily="2" charset="0"/>
              </a:rPr>
              <a:t>k</a:t>
            </a:r>
            <a:endParaRPr lang="en-US" baseline="-25000" dirty="0">
              <a:latin typeface="Helvetica" pitchFamily="2" charset="0"/>
            </a:endParaRPr>
          </a:p>
          <a:p>
            <a:pPr marL="285750" indent="-285750">
              <a:buFont typeface="Arial" panose="020B0604020202020204" pitchFamily="34" charset="0"/>
              <a:buChar char="•"/>
            </a:pPr>
            <a:r>
              <a:rPr lang="en-US" dirty="0">
                <a:latin typeface="Helvetica" pitchFamily="2" charset="0"/>
              </a:rPr>
              <a:t>V is values, like Q it represents all words in the sequence</a:t>
            </a:r>
          </a:p>
          <a:p>
            <a:pPr marL="742950" lvl="1" indent="-285750">
              <a:buFont typeface="Arial" panose="020B0604020202020204" pitchFamily="34" charset="0"/>
              <a:buChar char="•"/>
            </a:pPr>
            <a:r>
              <a:rPr lang="en-US" dirty="0">
                <a:latin typeface="Helvetica" pitchFamily="2" charset="0"/>
              </a:rPr>
              <a:t>The “compatibility function” of the query with the corresponding key transforms V</a:t>
            </a:r>
          </a:p>
        </p:txBody>
      </p:sp>
      <p:sp>
        <p:nvSpPr>
          <p:cNvPr id="5" name="Title 4">
            <a:extLst>
              <a:ext uri="{FF2B5EF4-FFF2-40B4-BE49-F238E27FC236}">
                <a16:creationId xmlns:a16="http://schemas.microsoft.com/office/drawing/2014/main" id="{E3ABD216-E857-9548-B66F-1656435659B7}"/>
              </a:ext>
            </a:extLst>
          </p:cNvPr>
          <p:cNvSpPr>
            <a:spLocks noGrp="1"/>
          </p:cNvSpPr>
          <p:nvPr>
            <p:ph type="title"/>
          </p:nvPr>
        </p:nvSpPr>
        <p:spPr>
          <a:xfrm>
            <a:off x="838199" y="157097"/>
            <a:ext cx="10515600" cy="942856"/>
          </a:xfrm>
        </p:spPr>
        <p:txBody>
          <a:bodyPr/>
          <a:lstStyle/>
          <a:p>
            <a:r>
              <a:rPr lang="en-US" dirty="0"/>
              <a:t>Scaled Dot-Product Attention</a:t>
            </a:r>
          </a:p>
        </p:txBody>
      </p:sp>
      <p:sp>
        <p:nvSpPr>
          <p:cNvPr id="6" name="TextBox 5">
            <a:extLst>
              <a:ext uri="{FF2B5EF4-FFF2-40B4-BE49-F238E27FC236}">
                <a16:creationId xmlns:a16="http://schemas.microsoft.com/office/drawing/2014/main" id="{6488DABB-C09F-9B4A-ABEE-BD5CC60E404C}"/>
              </a:ext>
            </a:extLst>
          </p:cNvPr>
          <p:cNvSpPr txBox="1"/>
          <p:nvPr/>
        </p:nvSpPr>
        <p:spPr>
          <a:xfrm>
            <a:off x="708912" y="1284618"/>
            <a:ext cx="506792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We have an intuition of what attention is, but how is it computed?</a:t>
            </a:r>
          </a:p>
        </p:txBody>
      </p:sp>
      <p:sp>
        <p:nvSpPr>
          <p:cNvPr id="8" name="Frame 7">
            <a:extLst>
              <a:ext uri="{FF2B5EF4-FFF2-40B4-BE49-F238E27FC236}">
                <a16:creationId xmlns:a16="http://schemas.microsoft.com/office/drawing/2014/main" id="{7291E2A0-57E8-D64F-B7CF-2047117F8C37}"/>
              </a:ext>
            </a:extLst>
          </p:cNvPr>
          <p:cNvSpPr/>
          <p:nvPr/>
        </p:nvSpPr>
        <p:spPr>
          <a:xfrm>
            <a:off x="5832763" y="2338466"/>
            <a:ext cx="1002752" cy="73615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713CB8C-2978-B940-AB26-F3DEDDBDCBA3}"/>
              </a:ext>
            </a:extLst>
          </p:cNvPr>
          <p:cNvSpPr txBox="1"/>
          <p:nvPr/>
        </p:nvSpPr>
        <p:spPr>
          <a:xfrm>
            <a:off x="5996066" y="3310159"/>
            <a:ext cx="839449" cy="369332"/>
          </a:xfrm>
          <a:prstGeom prst="rect">
            <a:avLst/>
          </a:prstGeom>
          <a:noFill/>
        </p:spPr>
        <p:txBody>
          <a:bodyPr wrap="square" rtlCol="0">
            <a:spAutoFit/>
          </a:bodyPr>
          <a:lstStyle/>
          <a:p>
            <a:r>
              <a:rPr lang="en-US" dirty="0"/>
              <a:t>Scale</a:t>
            </a:r>
          </a:p>
        </p:txBody>
      </p:sp>
      <p:sp>
        <p:nvSpPr>
          <p:cNvPr id="10" name="Frame 9">
            <a:extLst>
              <a:ext uri="{FF2B5EF4-FFF2-40B4-BE49-F238E27FC236}">
                <a16:creationId xmlns:a16="http://schemas.microsoft.com/office/drawing/2014/main" id="{595B637B-AD5B-7A45-9316-8E168966A1DF}"/>
              </a:ext>
            </a:extLst>
          </p:cNvPr>
          <p:cNvSpPr/>
          <p:nvPr/>
        </p:nvSpPr>
        <p:spPr>
          <a:xfrm>
            <a:off x="4312920" y="1762733"/>
            <a:ext cx="2598478" cy="1311890"/>
          </a:xfrm>
          <a:prstGeom prst="frame">
            <a:avLst>
              <a:gd name="adj1" fmla="val 40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491D7DB2-8E45-C345-8FE7-A0761E61EEC3}"/>
              </a:ext>
            </a:extLst>
          </p:cNvPr>
          <p:cNvSpPr txBox="1"/>
          <p:nvPr/>
        </p:nvSpPr>
        <p:spPr>
          <a:xfrm>
            <a:off x="5657490" y="819877"/>
            <a:ext cx="1253908" cy="707886"/>
          </a:xfrm>
          <a:prstGeom prst="rect">
            <a:avLst/>
          </a:prstGeom>
          <a:noFill/>
        </p:spPr>
        <p:txBody>
          <a:bodyPr wrap="square" rtlCol="0">
            <a:spAutoFit/>
          </a:bodyPr>
          <a:lstStyle/>
          <a:p>
            <a:r>
              <a:rPr lang="en-US" sz="2000" b="1" dirty="0"/>
              <a:t>Attention Weights</a:t>
            </a:r>
          </a:p>
        </p:txBody>
      </p:sp>
      <p:sp>
        <p:nvSpPr>
          <p:cNvPr id="12" name="Frame 11">
            <a:extLst>
              <a:ext uri="{FF2B5EF4-FFF2-40B4-BE49-F238E27FC236}">
                <a16:creationId xmlns:a16="http://schemas.microsoft.com/office/drawing/2014/main" id="{C7F5F575-FA4B-3C49-B6E0-2F1783B614AF}"/>
              </a:ext>
            </a:extLst>
          </p:cNvPr>
          <p:cNvSpPr/>
          <p:nvPr/>
        </p:nvSpPr>
        <p:spPr>
          <a:xfrm>
            <a:off x="8580120" y="5318760"/>
            <a:ext cx="2240280" cy="60980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2FC86996-E924-5545-A112-BE1392BA1AB3}"/>
              </a:ext>
            </a:extLst>
          </p:cNvPr>
          <p:cNvSpPr txBox="1"/>
          <p:nvPr/>
        </p:nvSpPr>
        <p:spPr>
          <a:xfrm>
            <a:off x="10942052" y="4611992"/>
            <a:ext cx="1142287" cy="1200329"/>
          </a:xfrm>
          <a:prstGeom prst="rect">
            <a:avLst/>
          </a:prstGeom>
          <a:noFill/>
        </p:spPr>
        <p:txBody>
          <a:bodyPr wrap="square" rtlCol="0">
            <a:spAutoFit/>
          </a:bodyPr>
          <a:lstStyle/>
          <a:p>
            <a:r>
              <a:rPr lang="en-US" dirty="0"/>
              <a:t>All matrices multiplied by input X</a:t>
            </a:r>
          </a:p>
        </p:txBody>
      </p:sp>
    </p:spTree>
    <p:extLst>
      <p:ext uri="{BB962C8B-B14F-4D97-AF65-F5344CB8AC3E}">
        <p14:creationId xmlns:p14="http://schemas.microsoft.com/office/powerpoint/2010/main" val="287817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915288-BAAC-BB1A-C51F-8C7BB7EB642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Learning Objectives</a:t>
            </a:r>
          </a:p>
        </p:txBody>
      </p:sp>
      <p:graphicFrame>
        <p:nvGraphicFramePr>
          <p:cNvPr id="5" name="Content Placeholder 2">
            <a:extLst>
              <a:ext uri="{FF2B5EF4-FFF2-40B4-BE49-F238E27FC236}">
                <a16:creationId xmlns:a16="http://schemas.microsoft.com/office/drawing/2014/main" id="{95BA535B-67B4-6692-9DF0-77D0DE135002}"/>
              </a:ext>
            </a:extLst>
          </p:cNvPr>
          <p:cNvGraphicFramePr>
            <a:graphicFrameLocks noGrp="1"/>
          </p:cNvGraphicFramePr>
          <p:nvPr>
            <p:ph idx="1"/>
            <p:extLst>
              <p:ext uri="{D42A27DB-BD31-4B8C-83A1-F6EECF244321}">
                <p14:modId xmlns:p14="http://schemas.microsoft.com/office/powerpoint/2010/main" val="378978380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9044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D0898F-6C50-194B-8DE5-3D5352C9CB24}"/>
              </a:ext>
            </a:extLst>
          </p:cNvPr>
          <p:cNvPicPr>
            <a:picLocks noChangeAspect="1"/>
          </p:cNvPicPr>
          <p:nvPr/>
        </p:nvPicPr>
        <p:blipFill>
          <a:blip r:embed="rId3"/>
          <a:stretch>
            <a:fillRect/>
          </a:stretch>
        </p:blipFill>
        <p:spPr>
          <a:xfrm>
            <a:off x="7547656" y="442103"/>
            <a:ext cx="4644344" cy="6415897"/>
          </a:xfrm>
          <a:prstGeom prst="rect">
            <a:avLst/>
          </a:prstGeom>
        </p:spPr>
      </p:pic>
      <p:sp>
        <p:nvSpPr>
          <p:cNvPr id="3" name="Title 2">
            <a:extLst>
              <a:ext uri="{FF2B5EF4-FFF2-40B4-BE49-F238E27FC236}">
                <a16:creationId xmlns:a16="http://schemas.microsoft.com/office/drawing/2014/main" id="{1F755AB9-1AE7-054A-91E4-C33E28EBDA63}"/>
              </a:ext>
            </a:extLst>
          </p:cNvPr>
          <p:cNvSpPr>
            <a:spLocks noGrp="1"/>
          </p:cNvSpPr>
          <p:nvPr>
            <p:ph type="title"/>
          </p:nvPr>
        </p:nvSpPr>
        <p:spPr/>
        <p:txBody>
          <a:bodyPr/>
          <a:lstStyle/>
          <a:p>
            <a:r>
              <a:rPr lang="en-US" dirty="0"/>
              <a:t>Multi-Head Attention</a:t>
            </a:r>
          </a:p>
        </p:txBody>
      </p:sp>
      <p:sp>
        <p:nvSpPr>
          <p:cNvPr id="4" name="Content Placeholder 3">
            <a:extLst>
              <a:ext uri="{FF2B5EF4-FFF2-40B4-BE49-F238E27FC236}">
                <a16:creationId xmlns:a16="http://schemas.microsoft.com/office/drawing/2014/main" id="{B585326F-A4FE-DC4A-8A0B-C7CB0AFF067C}"/>
              </a:ext>
            </a:extLst>
          </p:cNvPr>
          <p:cNvSpPr>
            <a:spLocks noGrp="1"/>
          </p:cNvSpPr>
          <p:nvPr>
            <p:ph idx="1"/>
          </p:nvPr>
        </p:nvSpPr>
        <p:spPr>
          <a:xfrm>
            <a:off x="838200" y="1825625"/>
            <a:ext cx="6284495" cy="4351338"/>
          </a:xfrm>
        </p:spPr>
        <p:txBody>
          <a:bodyPr>
            <a:normAutofit/>
          </a:bodyPr>
          <a:lstStyle/>
          <a:p>
            <a:r>
              <a:rPr lang="en-US" dirty="0"/>
              <a:t>Could restrict attention with scaled dot product, but they project V, K and Q to learn different representations</a:t>
            </a:r>
          </a:p>
          <a:p>
            <a:pPr lvl="1"/>
            <a:r>
              <a:rPr lang="en-US" dirty="0"/>
              <a:t>Projected to </a:t>
            </a:r>
            <a:r>
              <a:rPr lang="en-US" dirty="0">
                <a:latin typeface="Helvetica" pitchFamily="2" charset="0"/>
              </a:rPr>
              <a:t>d</a:t>
            </a:r>
            <a:r>
              <a:rPr lang="en-US" baseline="-25000" dirty="0">
                <a:latin typeface="Helvetica" pitchFamily="2" charset="0"/>
              </a:rPr>
              <a:t>k, </a:t>
            </a:r>
            <a:r>
              <a:rPr lang="en-US" dirty="0">
                <a:latin typeface="Helvetica" pitchFamily="2" charset="0"/>
              </a:rPr>
              <a:t>d</a:t>
            </a:r>
            <a:r>
              <a:rPr lang="en-US" baseline="-25000" dirty="0">
                <a:latin typeface="Helvetica" pitchFamily="2" charset="0"/>
              </a:rPr>
              <a:t>k and </a:t>
            </a:r>
            <a:r>
              <a:rPr lang="en-US" dirty="0">
                <a:latin typeface="Helvetica" pitchFamily="2" charset="0"/>
              </a:rPr>
              <a:t>d</a:t>
            </a:r>
            <a:r>
              <a:rPr lang="en-US" baseline="-25000" dirty="0">
                <a:latin typeface="Helvetica" pitchFamily="2" charset="0"/>
              </a:rPr>
              <a:t>v </a:t>
            </a:r>
            <a:r>
              <a:rPr lang="en-US" dirty="0">
                <a:latin typeface="Helvetica" pitchFamily="2" charset="0"/>
              </a:rPr>
              <a:t>dimensions</a:t>
            </a:r>
          </a:p>
          <a:p>
            <a:pPr lvl="1"/>
            <a:r>
              <a:rPr lang="en-US" dirty="0">
                <a:latin typeface="Helvetica" pitchFamily="2" charset="0"/>
              </a:rPr>
              <a:t>Project h times, where h is # of heads</a:t>
            </a:r>
          </a:p>
          <a:p>
            <a:pPr lvl="1"/>
            <a:r>
              <a:rPr lang="en-US" dirty="0">
                <a:latin typeface="Helvetica" pitchFamily="2" charset="0"/>
              </a:rPr>
              <a:t>Projection is learned in training</a:t>
            </a:r>
          </a:p>
        </p:txBody>
      </p:sp>
      <p:sp>
        <p:nvSpPr>
          <p:cNvPr id="5" name="Rectangle 4">
            <a:extLst>
              <a:ext uri="{FF2B5EF4-FFF2-40B4-BE49-F238E27FC236}">
                <a16:creationId xmlns:a16="http://schemas.microsoft.com/office/drawing/2014/main" id="{21F157CB-5085-66C1-5ADA-5FC99403DAD0}"/>
              </a:ext>
            </a:extLst>
          </p:cNvPr>
          <p:cNvSpPr/>
          <p:nvPr/>
        </p:nvSpPr>
        <p:spPr>
          <a:xfrm>
            <a:off x="42218" y="6449638"/>
            <a:ext cx="3418500" cy="369332"/>
          </a:xfrm>
          <a:prstGeom prst="rect">
            <a:avLst/>
          </a:prstGeom>
        </p:spPr>
        <p:txBody>
          <a:bodyPr wrap="none">
            <a:spAutoFit/>
          </a:bodyPr>
          <a:lstStyle/>
          <a:p>
            <a:r>
              <a:rPr lang="en-US" dirty="0">
                <a:hlinkClick r:id="rId4"/>
              </a:rPr>
              <a:t>https://arxiv.org/abs/1706.03762</a:t>
            </a:r>
            <a:endParaRPr lang="en-US" dirty="0"/>
          </a:p>
        </p:txBody>
      </p:sp>
    </p:spTree>
    <p:extLst>
      <p:ext uri="{BB962C8B-B14F-4D97-AF65-F5344CB8AC3E}">
        <p14:creationId xmlns:p14="http://schemas.microsoft.com/office/powerpoint/2010/main" val="472904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84F4A3-3EAD-748E-27A0-9883B5FC51AB}"/>
              </a:ext>
            </a:extLst>
          </p:cNvPr>
          <p:cNvPicPr>
            <a:picLocks noChangeAspect="1"/>
          </p:cNvPicPr>
          <p:nvPr/>
        </p:nvPicPr>
        <p:blipFill>
          <a:blip r:embed="rId3"/>
          <a:stretch>
            <a:fillRect/>
          </a:stretch>
        </p:blipFill>
        <p:spPr>
          <a:xfrm>
            <a:off x="193358" y="654909"/>
            <a:ext cx="11190209" cy="4496194"/>
          </a:xfrm>
          <a:prstGeom prst="rect">
            <a:avLst/>
          </a:prstGeom>
        </p:spPr>
      </p:pic>
      <p:sp>
        <p:nvSpPr>
          <p:cNvPr id="6" name="TextBox 5">
            <a:extLst>
              <a:ext uri="{FF2B5EF4-FFF2-40B4-BE49-F238E27FC236}">
                <a16:creationId xmlns:a16="http://schemas.microsoft.com/office/drawing/2014/main" id="{76809086-3FAB-DEA3-D551-012E19835DC4}"/>
              </a:ext>
            </a:extLst>
          </p:cNvPr>
          <p:cNvSpPr txBox="1"/>
          <p:nvPr/>
        </p:nvSpPr>
        <p:spPr>
          <a:xfrm>
            <a:off x="6397711" y="6071457"/>
            <a:ext cx="6098058" cy="646331"/>
          </a:xfrm>
          <a:prstGeom prst="rect">
            <a:avLst/>
          </a:prstGeom>
          <a:noFill/>
        </p:spPr>
        <p:txBody>
          <a:bodyPr wrap="square">
            <a:spAutoFit/>
          </a:bodyPr>
          <a:lstStyle/>
          <a:p>
            <a:r>
              <a:rPr lang="en-US" dirty="0" err="1"/>
              <a:t>Vig</a:t>
            </a:r>
            <a:r>
              <a:rPr lang="en-US" dirty="0"/>
              <a:t>, Jesse. "A multiscale visualization of attention in the transformer model." </a:t>
            </a:r>
            <a:r>
              <a:rPr lang="en-US" i="1" dirty="0" err="1"/>
              <a:t>arXiv</a:t>
            </a:r>
            <a:r>
              <a:rPr lang="en-US" i="1" dirty="0"/>
              <a:t> preprint arXiv:1906.05714</a:t>
            </a:r>
            <a:r>
              <a:rPr lang="en-US" dirty="0"/>
              <a:t> (2019).</a:t>
            </a:r>
          </a:p>
        </p:txBody>
      </p:sp>
    </p:spTree>
    <p:extLst>
      <p:ext uri="{BB962C8B-B14F-4D97-AF65-F5344CB8AC3E}">
        <p14:creationId xmlns:p14="http://schemas.microsoft.com/office/powerpoint/2010/main" val="1673030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E9979E8-20AF-B48C-3F82-A444B25521E4}"/>
              </a:ext>
            </a:extLst>
          </p:cNvPr>
          <p:cNvPicPr>
            <a:picLocks noChangeAspect="1"/>
          </p:cNvPicPr>
          <p:nvPr/>
        </p:nvPicPr>
        <p:blipFill rotWithShape="1">
          <a:blip r:embed="rId2">
            <a:alphaModFix amt="50000"/>
          </a:blip>
          <a:srcRect t="2691" b="7309"/>
          <a:stretch/>
        </p:blipFill>
        <p:spPr>
          <a:xfrm>
            <a:off x="20" y="1"/>
            <a:ext cx="12191980" cy="6857999"/>
          </a:xfrm>
          <a:prstGeom prst="rect">
            <a:avLst/>
          </a:prstGeom>
        </p:spPr>
      </p:pic>
      <p:sp>
        <p:nvSpPr>
          <p:cNvPr id="7" name="Title 6">
            <a:extLst>
              <a:ext uri="{FF2B5EF4-FFF2-40B4-BE49-F238E27FC236}">
                <a16:creationId xmlns:a16="http://schemas.microsoft.com/office/drawing/2014/main" id="{B4083359-B8E1-9EFD-49AF-45AD73DC67A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GPTs</a:t>
            </a:r>
          </a:p>
        </p:txBody>
      </p:sp>
    </p:spTree>
    <p:extLst>
      <p:ext uri="{BB962C8B-B14F-4D97-AF65-F5344CB8AC3E}">
        <p14:creationId xmlns:p14="http://schemas.microsoft.com/office/powerpoint/2010/main" val="141726362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972867-EC62-1C46-47A5-CD9F5963AE2E}"/>
              </a:ext>
            </a:extLst>
          </p:cNvPr>
          <p:cNvSpPr txBox="1"/>
          <p:nvPr/>
        </p:nvSpPr>
        <p:spPr>
          <a:xfrm>
            <a:off x="96982" y="6361606"/>
            <a:ext cx="6096000" cy="369332"/>
          </a:xfrm>
          <a:prstGeom prst="rect">
            <a:avLst/>
          </a:prstGeom>
          <a:noFill/>
        </p:spPr>
        <p:txBody>
          <a:bodyPr wrap="square">
            <a:spAutoFit/>
          </a:bodyPr>
          <a:lstStyle/>
          <a:p>
            <a:r>
              <a:rPr lang="en-US" dirty="0">
                <a:hlinkClick r:id="rId3"/>
              </a:rPr>
              <a:t>https://jalammar.github.io/illustrated-gpt2/</a:t>
            </a:r>
            <a:endParaRPr lang="en-US" dirty="0"/>
          </a:p>
        </p:txBody>
      </p:sp>
      <p:pic>
        <p:nvPicPr>
          <p:cNvPr id="7" name="Picture 6">
            <a:extLst>
              <a:ext uri="{FF2B5EF4-FFF2-40B4-BE49-F238E27FC236}">
                <a16:creationId xmlns:a16="http://schemas.microsoft.com/office/drawing/2014/main" id="{AF1BF32C-197F-4F96-97BB-6B53A26C6D80}"/>
              </a:ext>
            </a:extLst>
          </p:cNvPr>
          <p:cNvPicPr>
            <a:picLocks noChangeAspect="1"/>
          </p:cNvPicPr>
          <p:nvPr/>
        </p:nvPicPr>
        <p:blipFill>
          <a:blip r:embed="rId4"/>
          <a:stretch>
            <a:fillRect/>
          </a:stretch>
        </p:blipFill>
        <p:spPr>
          <a:xfrm>
            <a:off x="3033561" y="2189019"/>
            <a:ext cx="8895204" cy="4022672"/>
          </a:xfrm>
          <a:prstGeom prst="rect">
            <a:avLst/>
          </a:prstGeom>
        </p:spPr>
      </p:pic>
      <p:pic>
        <p:nvPicPr>
          <p:cNvPr id="4" name="Picture 3">
            <a:extLst>
              <a:ext uri="{FF2B5EF4-FFF2-40B4-BE49-F238E27FC236}">
                <a16:creationId xmlns:a16="http://schemas.microsoft.com/office/drawing/2014/main" id="{1BB4121C-E4E9-6857-0209-A2A68A73FB25}"/>
              </a:ext>
            </a:extLst>
          </p:cNvPr>
          <p:cNvPicPr>
            <a:picLocks noChangeAspect="1"/>
          </p:cNvPicPr>
          <p:nvPr/>
        </p:nvPicPr>
        <p:blipFill>
          <a:blip r:embed="rId5"/>
          <a:stretch>
            <a:fillRect/>
          </a:stretch>
        </p:blipFill>
        <p:spPr>
          <a:xfrm>
            <a:off x="263235" y="294052"/>
            <a:ext cx="4794827" cy="2980815"/>
          </a:xfrm>
          <a:prstGeom prst="rect">
            <a:avLst/>
          </a:prstGeom>
        </p:spPr>
      </p:pic>
    </p:spTree>
    <p:extLst>
      <p:ext uri="{BB962C8B-B14F-4D97-AF65-F5344CB8AC3E}">
        <p14:creationId xmlns:p14="http://schemas.microsoft.com/office/powerpoint/2010/main" val="149232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DC9AA7-CE30-F768-FBE5-DF6C999A465B}"/>
              </a:ext>
            </a:extLst>
          </p:cNvPr>
          <p:cNvPicPr>
            <a:picLocks noChangeAspect="1"/>
          </p:cNvPicPr>
          <p:nvPr/>
        </p:nvPicPr>
        <p:blipFill>
          <a:blip r:embed="rId3"/>
          <a:stretch>
            <a:fillRect/>
          </a:stretch>
        </p:blipFill>
        <p:spPr>
          <a:xfrm>
            <a:off x="641992" y="1025611"/>
            <a:ext cx="10637668" cy="4546107"/>
          </a:xfrm>
          <a:prstGeom prst="rect">
            <a:avLst/>
          </a:prstGeom>
        </p:spPr>
      </p:pic>
    </p:spTree>
    <p:extLst>
      <p:ext uri="{BB962C8B-B14F-4D97-AF65-F5344CB8AC3E}">
        <p14:creationId xmlns:p14="http://schemas.microsoft.com/office/powerpoint/2010/main" val="3590668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6D9D86D-5E46-F89F-B15B-B3A5E328B8B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Early GPT Models</a:t>
            </a:r>
          </a:p>
        </p:txBody>
      </p:sp>
      <p:graphicFrame>
        <p:nvGraphicFramePr>
          <p:cNvPr id="11" name="Table 11">
            <a:extLst>
              <a:ext uri="{FF2B5EF4-FFF2-40B4-BE49-F238E27FC236}">
                <a16:creationId xmlns:a16="http://schemas.microsoft.com/office/drawing/2014/main" id="{B306940F-E831-D884-B87C-0851F9832A55}"/>
              </a:ext>
            </a:extLst>
          </p:cNvPr>
          <p:cNvGraphicFramePr>
            <a:graphicFrameLocks noGrp="1"/>
          </p:cNvGraphicFramePr>
          <p:nvPr>
            <p:extLst>
              <p:ext uri="{D42A27DB-BD31-4B8C-83A1-F6EECF244321}">
                <p14:modId xmlns:p14="http://schemas.microsoft.com/office/powerpoint/2010/main" val="586353576"/>
              </p:ext>
            </p:extLst>
          </p:nvPr>
        </p:nvGraphicFramePr>
        <p:xfrm>
          <a:off x="709460" y="1539233"/>
          <a:ext cx="10905068" cy="5207872"/>
        </p:xfrm>
        <a:graphic>
          <a:graphicData uri="http://schemas.openxmlformats.org/drawingml/2006/table">
            <a:tbl>
              <a:tblPr firstRow="1" bandRow="1">
                <a:solidFill>
                  <a:srgbClr val="F2F2F2">
                    <a:alpha val="30196"/>
                  </a:srgbClr>
                </a:solidFill>
                <a:tableStyleId>{5C22544A-7EE6-4342-B048-85BDC9FD1C3A}</a:tableStyleId>
              </a:tblPr>
              <a:tblGrid>
                <a:gridCol w="4472512">
                  <a:extLst>
                    <a:ext uri="{9D8B030D-6E8A-4147-A177-3AD203B41FA5}">
                      <a16:colId xmlns:a16="http://schemas.microsoft.com/office/drawing/2014/main" val="3632515985"/>
                    </a:ext>
                  </a:extLst>
                </a:gridCol>
                <a:gridCol w="2130420">
                  <a:extLst>
                    <a:ext uri="{9D8B030D-6E8A-4147-A177-3AD203B41FA5}">
                      <a16:colId xmlns:a16="http://schemas.microsoft.com/office/drawing/2014/main" val="2188252621"/>
                    </a:ext>
                  </a:extLst>
                </a:gridCol>
                <a:gridCol w="2130420">
                  <a:extLst>
                    <a:ext uri="{9D8B030D-6E8A-4147-A177-3AD203B41FA5}">
                      <a16:colId xmlns:a16="http://schemas.microsoft.com/office/drawing/2014/main" val="2073024407"/>
                    </a:ext>
                  </a:extLst>
                </a:gridCol>
                <a:gridCol w="2171716">
                  <a:extLst>
                    <a:ext uri="{9D8B030D-6E8A-4147-A177-3AD203B41FA5}">
                      <a16:colId xmlns:a16="http://schemas.microsoft.com/office/drawing/2014/main" val="31630326"/>
                    </a:ext>
                  </a:extLst>
                </a:gridCol>
              </a:tblGrid>
              <a:tr h="530758">
                <a:tc>
                  <a:txBody>
                    <a:bodyPr/>
                    <a:lstStyle/>
                    <a:p>
                      <a:endParaRPr lang="en-US" sz="1700" b="0" cap="none" spc="0">
                        <a:solidFill>
                          <a:schemeClr val="bg1"/>
                        </a:solidFill>
                      </a:endParaRPr>
                    </a:p>
                  </a:txBody>
                  <a:tcPr marL="145771" marR="112132" marT="112132" marB="112132"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2800" b="1" cap="none" spc="0" dirty="0">
                          <a:solidFill>
                            <a:schemeClr val="bg1"/>
                          </a:solidFill>
                        </a:rPr>
                        <a:t>GPT-1</a:t>
                      </a:r>
                    </a:p>
                  </a:txBody>
                  <a:tcPr marL="145771" marR="112132" marT="112132" marB="112132"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800" b="1" cap="none" spc="0">
                          <a:solidFill>
                            <a:schemeClr val="bg1"/>
                          </a:solidFill>
                        </a:rPr>
                        <a:t>GPT-2</a:t>
                      </a:r>
                    </a:p>
                  </a:txBody>
                  <a:tcPr marL="145771" marR="112132" marT="112132" marB="112132"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800" b="1" cap="none" spc="0" dirty="0">
                          <a:solidFill>
                            <a:schemeClr val="bg1"/>
                          </a:solidFill>
                        </a:rPr>
                        <a:t>GPT-3</a:t>
                      </a:r>
                    </a:p>
                  </a:txBody>
                  <a:tcPr marL="145771" marR="112132" marT="112132" marB="112132"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697384200"/>
                  </a:ext>
                </a:extLst>
              </a:tr>
              <a:tr h="530758">
                <a:tc>
                  <a:txBody>
                    <a:bodyPr/>
                    <a:lstStyle/>
                    <a:p>
                      <a:r>
                        <a:rPr lang="en-US" sz="2800" cap="none" spc="0" dirty="0">
                          <a:solidFill>
                            <a:schemeClr val="tx1"/>
                          </a:solidFill>
                        </a:rPr>
                        <a:t>Release Date</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800" cap="none" spc="0">
                          <a:solidFill>
                            <a:schemeClr val="tx1"/>
                          </a:solidFill>
                        </a:rPr>
                        <a:t>2018</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800" cap="none" spc="0">
                          <a:solidFill>
                            <a:schemeClr val="tx1"/>
                          </a:solidFill>
                        </a:rPr>
                        <a:t>2019</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800" cap="none" spc="0">
                          <a:solidFill>
                            <a:schemeClr val="tx1"/>
                          </a:solidFill>
                        </a:rPr>
                        <a:t>2020</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684935279"/>
                  </a:ext>
                </a:extLst>
              </a:tr>
              <a:tr h="530758">
                <a:tc>
                  <a:txBody>
                    <a:bodyPr/>
                    <a:lstStyle/>
                    <a:p>
                      <a:r>
                        <a:rPr lang="en-US" sz="2800" cap="none" spc="0" dirty="0">
                          <a:solidFill>
                            <a:schemeClr val="tx1"/>
                          </a:solidFill>
                        </a:rPr>
                        <a:t>Parameters</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117M</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1.5B</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175B</a:t>
                      </a:r>
                    </a:p>
                  </a:txBody>
                  <a:tcPr marL="145771" marR="112132" marT="112132" marB="112132">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33101838"/>
                  </a:ext>
                </a:extLst>
              </a:tr>
              <a:tr h="530758">
                <a:tc>
                  <a:txBody>
                    <a:bodyPr/>
                    <a:lstStyle/>
                    <a:p>
                      <a:r>
                        <a:rPr lang="en-US" sz="2800" cap="none" spc="0" dirty="0">
                          <a:solidFill>
                            <a:schemeClr val="tx1"/>
                          </a:solidFill>
                        </a:rPr>
                        <a:t>Heads</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12</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48</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96</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873585743"/>
                  </a:ext>
                </a:extLst>
              </a:tr>
              <a:tr h="530758">
                <a:tc>
                  <a:txBody>
                    <a:bodyPr/>
                    <a:lstStyle/>
                    <a:p>
                      <a:r>
                        <a:rPr lang="en-US" sz="2800" cap="none" spc="0">
                          <a:solidFill>
                            <a:schemeClr val="tx1"/>
                          </a:solidFill>
                        </a:rPr>
                        <a:t>Context Window Token Size</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512</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1024</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2048</a:t>
                      </a:r>
                    </a:p>
                  </a:txBody>
                  <a:tcPr marL="145771" marR="112132" marT="112132" marB="112132">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48949670"/>
                  </a:ext>
                </a:extLst>
              </a:tr>
              <a:tr h="530758">
                <a:tc>
                  <a:txBody>
                    <a:bodyPr/>
                    <a:lstStyle/>
                    <a:p>
                      <a:r>
                        <a:rPr lang="en-US" sz="2800" cap="none" spc="0">
                          <a:solidFill>
                            <a:schemeClr val="tx1"/>
                          </a:solidFill>
                        </a:rPr>
                        <a:t>Hidden Layer Size</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dirty="0">
                          <a:solidFill>
                            <a:schemeClr val="tx1"/>
                          </a:solidFill>
                        </a:rPr>
                        <a:t>768</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1600</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12288</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276860936"/>
                  </a:ext>
                </a:extLst>
              </a:tr>
              <a:tr h="530758">
                <a:tc>
                  <a:txBody>
                    <a:bodyPr/>
                    <a:lstStyle/>
                    <a:p>
                      <a:r>
                        <a:rPr lang="en-US" sz="2800" cap="none" spc="0">
                          <a:solidFill>
                            <a:schemeClr val="tx1"/>
                          </a:solidFill>
                        </a:rPr>
                        <a:t>Batch Size</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64</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512</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3.2M</a:t>
                      </a:r>
                    </a:p>
                  </a:txBody>
                  <a:tcPr marL="145771" marR="112132" marT="112132" marB="112132">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31303992"/>
                  </a:ext>
                </a:extLst>
              </a:tr>
              <a:tr h="530758">
                <a:tc>
                  <a:txBody>
                    <a:bodyPr/>
                    <a:lstStyle/>
                    <a:p>
                      <a:r>
                        <a:rPr lang="en-US" sz="2800" cap="none" spc="0">
                          <a:solidFill>
                            <a:schemeClr val="tx1"/>
                          </a:solidFill>
                        </a:rPr>
                        <a:t>Training Data Size</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2800" cap="none" spc="0">
                          <a:solidFill>
                            <a:schemeClr val="tx1"/>
                          </a:solidFill>
                        </a:rPr>
                        <a:t>5GB</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2800" cap="none" spc="0">
                          <a:solidFill>
                            <a:schemeClr val="tx1"/>
                          </a:solidFill>
                        </a:rPr>
                        <a:t>40GB</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2800" cap="none" spc="0" dirty="0">
                          <a:solidFill>
                            <a:schemeClr val="tx1"/>
                          </a:solidFill>
                        </a:rPr>
                        <a:t>45TB</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97880230"/>
                  </a:ext>
                </a:extLst>
              </a:tr>
            </a:tbl>
          </a:graphicData>
        </a:graphic>
      </p:graphicFrame>
    </p:spTree>
    <p:extLst>
      <p:ext uri="{BB962C8B-B14F-4D97-AF65-F5344CB8AC3E}">
        <p14:creationId xmlns:p14="http://schemas.microsoft.com/office/powerpoint/2010/main" val="3135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DE7418-91A9-5D56-75AE-E4CA47864FD4}"/>
              </a:ext>
            </a:extLst>
          </p:cNvPr>
          <p:cNvPicPr>
            <a:picLocks noChangeAspect="1"/>
          </p:cNvPicPr>
          <p:nvPr/>
        </p:nvPicPr>
        <p:blipFill rotWithShape="1">
          <a:blip r:embed="rId2">
            <a:alphaModFix amt="50000"/>
          </a:blip>
          <a:srcRect b="43750"/>
          <a:stretch/>
        </p:blipFill>
        <p:spPr>
          <a:xfrm>
            <a:off x="20" y="1"/>
            <a:ext cx="12191980" cy="6857999"/>
          </a:xfrm>
          <a:prstGeom prst="rect">
            <a:avLst/>
          </a:prstGeom>
        </p:spPr>
      </p:pic>
      <p:sp>
        <p:nvSpPr>
          <p:cNvPr id="2" name="Title 1">
            <a:extLst>
              <a:ext uri="{FF2B5EF4-FFF2-40B4-BE49-F238E27FC236}">
                <a16:creationId xmlns:a16="http://schemas.microsoft.com/office/drawing/2014/main" id="{CB2356C2-25A8-8B5C-F222-13512E86C75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err="1">
                <a:solidFill>
                  <a:srgbClr val="FFFFFF"/>
                </a:solidFill>
              </a:rPr>
              <a:t>ChatGPT</a:t>
            </a:r>
            <a:endParaRPr lang="en-US" sz="6000" dirty="0">
              <a:solidFill>
                <a:srgbClr val="FFFFFF"/>
              </a:solidFill>
            </a:endParaRPr>
          </a:p>
        </p:txBody>
      </p:sp>
    </p:spTree>
    <p:extLst>
      <p:ext uri="{BB962C8B-B14F-4D97-AF65-F5344CB8AC3E}">
        <p14:creationId xmlns:p14="http://schemas.microsoft.com/office/powerpoint/2010/main" val="111770171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F667-0804-3431-DC85-6B282647C013}"/>
              </a:ext>
            </a:extLst>
          </p:cNvPr>
          <p:cNvSpPr>
            <a:spLocks noGrp="1"/>
          </p:cNvSpPr>
          <p:nvPr>
            <p:ph type="title"/>
          </p:nvPr>
        </p:nvSpPr>
        <p:spPr/>
        <p:txBody>
          <a:bodyPr/>
          <a:lstStyle/>
          <a:p>
            <a:r>
              <a:rPr lang="en-US" dirty="0" err="1"/>
              <a:t>ChatGPT</a:t>
            </a:r>
            <a:r>
              <a:rPr lang="en-US" dirty="0"/>
              <a:t>…</a:t>
            </a:r>
          </a:p>
        </p:txBody>
      </p:sp>
      <p:sp>
        <p:nvSpPr>
          <p:cNvPr id="3" name="Text Placeholder 2">
            <a:extLst>
              <a:ext uri="{FF2B5EF4-FFF2-40B4-BE49-F238E27FC236}">
                <a16:creationId xmlns:a16="http://schemas.microsoft.com/office/drawing/2014/main" id="{892682B2-153A-1A33-BBC6-EEF96A55E459}"/>
              </a:ext>
            </a:extLst>
          </p:cNvPr>
          <p:cNvSpPr>
            <a:spLocks noGrp="1"/>
          </p:cNvSpPr>
          <p:nvPr>
            <p:ph type="body" idx="1"/>
          </p:nvPr>
        </p:nvSpPr>
        <p:spPr/>
        <p:txBody>
          <a:bodyPr/>
          <a:lstStyle/>
          <a:p>
            <a:r>
              <a:rPr lang="en-US" dirty="0" err="1"/>
              <a:t>InstructGPT</a:t>
            </a:r>
            <a:r>
              <a:rPr lang="en-US" dirty="0"/>
              <a:t> (2022)</a:t>
            </a:r>
          </a:p>
        </p:txBody>
      </p:sp>
      <p:sp>
        <p:nvSpPr>
          <p:cNvPr id="4" name="Content Placeholder 3">
            <a:extLst>
              <a:ext uri="{FF2B5EF4-FFF2-40B4-BE49-F238E27FC236}">
                <a16:creationId xmlns:a16="http://schemas.microsoft.com/office/drawing/2014/main" id="{72BBD86E-FC77-452A-E5A6-C9B291191080}"/>
              </a:ext>
            </a:extLst>
          </p:cNvPr>
          <p:cNvSpPr>
            <a:spLocks noGrp="1"/>
          </p:cNvSpPr>
          <p:nvPr>
            <p:ph sz="half" idx="2"/>
          </p:nvPr>
        </p:nvSpPr>
        <p:spPr>
          <a:xfrm>
            <a:off x="839788" y="2505075"/>
            <a:ext cx="5157787" cy="2573552"/>
          </a:xfrm>
        </p:spPr>
        <p:txBody>
          <a:bodyPr/>
          <a:lstStyle/>
          <a:p>
            <a:r>
              <a:rPr lang="en-US" dirty="0" err="1"/>
              <a:t>OpenAI</a:t>
            </a:r>
            <a:r>
              <a:rPr lang="en-US" dirty="0"/>
              <a:t> published paper predating </a:t>
            </a:r>
            <a:r>
              <a:rPr lang="en-US" dirty="0" err="1"/>
              <a:t>ChatGPT</a:t>
            </a:r>
            <a:endParaRPr lang="en-US" dirty="0"/>
          </a:p>
          <a:p>
            <a:pPr lvl="1"/>
            <a:r>
              <a:rPr lang="en-US" dirty="0"/>
              <a:t>Contains RLHF details</a:t>
            </a:r>
          </a:p>
          <a:p>
            <a:r>
              <a:rPr lang="en-US" dirty="0"/>
              <a:t>Hired 40 contractors to generate data</a:t>
            </a:r>
          </a:p>
          <a:p>
            <a:endParaRPr lang="en-US" dirty="0"/>
          </a:p>
        </p:txBody>
      </p:sp>
      <p:sp>
        <p:nvSpPr>
          <p:cNvPr id="5" name="Text Placeholder 4">
            <a:extLst>
              <a:ext uri="{FF2B5EF4-FFF2-40B4-BE49-F238E27FC236}">
                <a16:creationId xmlns:a16="http://schemas.microsoft.com/office/drawing/2014/main" id="{E4C4114A-6DF3-A457-E790-6199F57F3328}"/>
              </a:ext>
            </a:extLst>
          </p:cNvPr>
          <p:cNvSpPr>
            <a:spLocks noGrp="1"/>
          </p:cNvSpPr>
          <p:nvPr>
            <p:ph type="body" sz="quarter" idx="3"/>
          </p:nvPr>
        </p:nvSpPr>
        <p:spPr/>
        <p:txBody>
          <a:bodyPr/>
          <a:lstStyle/>
          <a:p>
            <a:r>
              <a:rPr lang="en-US" dirty="0" err="1"/>
              <a:t>ChatGPT</a:t>
            </a:r>
            <a:r>
              <a:rPr lang="en-US" dirty="0"/>
              <a:t> (2022)</a:t>
            </a:r>
          </a:p>
        </p:txBody>
      </p:sp>
      <p:sp>
        <p:nvSpPr>
          <p:cNvPr id="6" name="Content Placeholder 5">
            <a:extLst>
              <a:ext uri="{FF2B5EF4-FFF2-40B4-BE49-F238E27FC236}">
                <a16:creationId xmlns:a16="http://schemas.microsoft.com/office/drawing/2014/main" id="{25D2E5C5-9F13-65C8-8370-EA806F9D4CF4}"/>
              </a:ext>
            </a:extLst>
          </p:cNvPr>
          <p:cNvSpPr>
            <a:spLocks noGrp="1"/>
          </p:cNvSpPr>
          <p:nvPr>
            <p:ph sz="quarter" idx="4"/>
          </p:nvPr>
        </p:nvSpPr>
        <p:spPr/>
        <p:txBody>
          <a:bodyPr/>
          <a:lstStyle/>
          <a:p>
            <a:r>
              <a:rPr lang="en-US" dirty="0"/>
              <a:t>We know very little</a:t>
            </a:r>
          </a:p>
          <a:p>
            <a:pPr lvl="1"/>
            <a:r>
              <a:rPr lang="en-US" dirty="0"/>
              <a:t>No paper</a:t>
            </a:r>
          </a:p>
          <a:p>
            <a:pPr lvl="1"/>
            <a:r>
              <a:rPr lang="en-US" dirty="0"/>
              <a:t>No model</a:t>
            </a:r>
          </a:p>
          <a:p>
            <a:pPr lvl="1"/>
            <a:r>
              <a:rPr lang="en-US" dirty="0"/>
              <a:t>No data</a:t>
            </a:r>
          </a:p>
          <a:p>
            <a:r>
              <a:rPr lang="en-US" dirty="0"/>
              <a:t>Large (10X) expensive data set</a:t>
            </a:r>
          </a:p>
          <a:p>
            <a:r>
              <a:rPr lang="en-US" dirty="0"/>
              <a:t>RLHF similar to </a:t>
            </a:r>
            <a:r>
              <a:rPr lang="en-US" dirty="0" err="1"/>
              <a:t>InstructGPT</a:t>
            </a:r>
            <a:r>
              <a:rPr lang="en-US" dirty="0"/>
              <a:t> but with some (?) modifications</a:t>
            </a:r>
          </a:p>
          <a:p>
            <a:endParaRPr lang="en-US" dirty="0"/>
          </a:p>
        </p:txBody>
      </p:sp>
      <p:sp>
        <p:nvSpPr>
          <p:cNvPr id="8" name="TextBox 7">
            <a:extLst>
              <a:ext uri="{FF2B5EF4-FFF2-40B4-BE49-F238E27FC236}">
                <a16:creationId xmlns:a16="http://schemas.microsoft.com/office/drawing/2014/main" id="{64365285-EECB-0A76-6708-DDBC57602CC4}"/>
              </a:ext>
            </a:extLst>
          </p:cNvPr>
          <p:cNvSpPr txBox="1"/>
          <p:nvPr/>
        </p:nvSpPr>
        <p:spPr>
          <a:xfrm>
            <a:off x="194619" y="5285255"/>
            <a:ext cx="6098058" cy="1477328"/>
          </a:xfrm>
          <a:prstGeom prst="rect">
            <a:avLst/>
          </a:prstGeom>
          <a:noFill/>
        </p:spPr>
        <p:txBody>
          <a:bodyPr wrap="square">
            <a:spAutoFit/>
          </a:bodyPr>
          <a:lstStyle/>
          <a:p>
            <a:r>
              <a:rPr lang="en-US" dirty="0"/>
              <a:t>Ouyang, Long, Jeffrey Wu, Xu Jiang, </a:t>
            </a:r>
            <a:r>
              <a:rPr lang="en-US" dirty="0" err="1"/>
              <a:t>Diogo</a:t>
            </a:r>
            <a:r>
              <a:rPr lang="en-US" dirty="0"/>
              <a:t> Almeida, Carroll Wainwright, Pamela Mishkin, Chong Zhang et al. "Training language models to follow instructions with human feedback." </a:t>
            </a:r>
            <a:r>
              <a:rPr lang="en-US" i="1" dirty="0"/>
              <a:t>Advances in Neural Information Processing Systems</a:t>
            </a:r>
            <a:r>
              <a:rPr lang="en-US" dirty="0"/>
              <a:t> 35 (2022): 27730-27744.</a:t>
            </a:r>
          </a:p>
        </p:txBody>
      </p:sp>
    </p:spTree>
    <p:extLst>
      <p:ext uri="{BB962C8B-B14F-4D97-AF65-F5344CB8AC3E}">
        <p14:creationId xmlns:p14="http://schemas.microsoft.com/office/powerpoint/2010/main" val="3202453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8F56-C1D7-CEA7-4948-05463B0D1F32}"/>
              </a:ext>
            </a:extLst>
          </p:cNvPr>
          <p:cNvSpPr>
            <a:spLocks noGrp="1"/>
          </p:cNvSpPr>
          <p:nvPr>
            <p:ph type="title"/>
          </p:nvPr>
        </p:nvSpPr>
        <p:spPr/>
        <p:txBody>
          <a:bodyPr/>
          <a:lstStyle/>
          <a:p>
            <a:r>
              <a:rPr lang="en-US" dirty="0" err="1"/>
              <a:t>ChatGPT</a:t>
            </a:r>
            <a:endParaRPr lang="en-US" dirty="0"/>
          </a:p>
        </p:txBody>
      </p:sp>
      <p:pic>
        <p:nvPicPr>
          <p:cNvPr id="6146" name="Picture 2" descr="2023_01_28_10l_Kleki">
            <a:extLst>
              <a:ext uri="{FF2B5EF4-FFF2-40B4-BE49-F238E27FC236}">
                <a16:creationId xmlns:a16="http://schemas.microsoft.com/office/drawing/2014/main" id="{7355F81F-9196-4E1D-7116-5934E7521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9739313" cy="6492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57469D-2C65-209E-4BE8-31575BC16593}"/>
              </a:ext>
            </a:extLst>
          </p:cNvPr>
          <p:cNvSpPr txBox="1"/>
          <p:nvPr/>
        </p:nvSpPr>
        <p:spPr>
          <a:xfrm>
            <a:off x="8191500" y="6492875"/>
            <a:ext cx="6096000" cy="369332"/>
          </a:xfrm>
          <a:prstGeom prst="rect">
            <a:avLst/>
          </a:prstGeom>
          <a:noFill/>
        </p:spPr>
        <p:txBody>
          <a:bodyPr wrap="square">
            <a:spAutoFit/>
          </a:bodyPr>
          <a:lstStyle/>
          <a:p>
            <a:r>
              <a:rPr lang="en-US" dirty="0"/>
              <a:t>https://</a:t>
            </a:r>
            <a:r>
              <a:rPr lang="en-US" dirty="0" err="1"/>
              <a:t>iq.opengenus.org</a:t>
            </a:r>
            <a:r>
              <a:rPr lang="en-US" dirty="0"/>
              <a:t>/gpt-3-5-model/</a:t>
            </a:r>
          </a:p>
        </p:txBody>
      </p:sp>
    </p:spTree>
    <p:extLst>
      <p:ext uri="{BB962C8B-B14F-4D97-AF65-F5344CB8AC3E}">
        <p14:creationId xmlns:p14="http://schemas.microsoft.com/office/powerpoint/2010/main" val="2711924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2E5C-4238-DBE2-7D9F-D7D789033645}"/>
              </a:ext>
            </a:extLst>
          </p:cNvPr>
          <p:cNvSpPr>
            <a:spLocks noGrp="1"/>
          </p:cNvSpPr>
          <p:nvPr>
            <p:ph type="title"/>
          </p:nvPr>
        </p:nvSpPr>
        <p:spPr/>
        <p:txBody>
          <a:bodyPr/>
          <a:lstStyle/>
          <a:p>
            <a:r>
              <a:rPr lang="en-US" dirty="0"/>
              <a:t>Review: Reinforcement Learning</a:t>
            </a:r>
          </a:p>
        </p:txBody>
      </p:sp>
      <p:pic>
        <p:nvPicPr>
          <p:cNvPr id="4" name="Graphic 3" descr="Beaver with solid fill">
            <a:extLst>
              <a:ext uri="{FF2B5EF4-FFF2-40B4-BE49-F238E27FC236}">
                <a16:creationId xmlns:a16="http://schemas.microsoft.com/office/drawing/2014/main" id="{DFD1A41B-BC01-5351-0D57-90618D5056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7134" y="4762929"/>
            <a:ext cx="1729946" cy="1729946"/>
          </a:xfrm>
          <a:prstGeom prst="rect">
            <a:avLst/>
          </a:prstGeom>
        </p:spPr>
      </p:pic>
      <p:pic>
        <p:nvPicPr>
          <p:cNvPr id="6" name="Graphic 5" descr="Bonsai with solid fill">
            <a:extLst>
              <a:ext uri="{FF2B5EF4-FFF2-40B4-BE49-F238E27FC236}">
                <a16:creationId xmlns:a16="http://schemas.microsoft.com/office/drawing/2014/main" id="{DB5366DC-69D0-5BB2-6CD2-12EC9A8E70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7134" y="1430723"/>
            <a:ext cx="1886466" cy="1886466"/>
          </a:xfrm>
          <a:prstGeom prst="rect">
            <a:avLst/>
          </a:prstGeom>
        </p:spPr>
      </p:pic>
      <p:cxnSp>
        <p:nvCxnSpPr>
          <p:cNvPr id="8" name="Elbow Connector 7">
            <a:extLst>
              <a:ext uri="{FF2B5EF4-FFF2-40B4-BE49-F238E27FC236}">
                <a16:creationId xmlns:a16="http://schemas.microsoft.com/office/drawing/2014/main" id="{908E31CB-A70E-9F80-563D-E0ADC7B196F7}"/>
              </a:ext>
            </a:extLst>
          </p:cNvPr>
          <p:cNvCxnSpPr>
            <a:cxnSpLocks/>
            <a:stCxn id="6" idx="3"/>
            <a:endCxn id="4" idx="3"/>
          </p:cNvCxnSpPr>
          <p:nvPr/>
        </p:nvCxnSpPr>
        <p:spPr>
          <a:xfrm flipH="1">
            <a:off x="5787080" y="2373956"/>
            <a:ext cx="156520" cy="3253946"/>
          </a:xfrm>
          <a:prstGeom prst="bentConnector3">
            <a:avLst>
              <a:gd name="adj1" fmla="val -998679"/>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F2B258DD-3073-4862-AE56-ED0EDB251658}"/>
              </a:ext>
            </a:extLst>
          </p:cNvPr>
          <p:cNvCxnSpPr>
            <a:cxnSpLocks/>
            <a:stCxn id="4" idx="1"/>
            <a:endCxn id="6" idx="1"/>
          </p:cNvCxnSpPr>
          <p:nvPr/>
        </p:nvCxnSpPr>
        <p:spPr>
          <a:xfrm rot="10800000">
            <a:off x="4057134" y="2373956"/>
            <a:ext cx="12700" cy="3253946"/>
          </a:xfrm>
          <a:prstGeom prst="bentConnector3">
            <a:avLst>
              <a:gd name="adj1" fmla="val 12697299"/>
            </a:avLst>
          </a:prstGeom>
          <a:ln w="2540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11935D-DEAF-195F-4C01-D746BBC130B0}"/>
              </a:ext>
            </a:extLst>
          </p:cNvPr>
          <p:cNvSpPr txBox="1"/>
          <p:nvPr/>
        </p:nvSpPr>
        <p:spPr>
          <a:xfrm>
            <a:off x="2759675" y="3620182"/>
            <a:ext cx="1729946" cy="738664"/>
          </a:xfrm>
          <a:prstGeom prst="rect">
            <a:avLst/>
          </a:prstGeom>
          <a:noFill/>
        </p:spPr>
        <p:txBody>
          <a:bodyPr wrap="square" rtlCol="0">
            <a:spAutoFit/>
          </a:bodyPr>
          <a:lstStyle/>
          <a:p>
            <a:r>
              <a:rPr lang="en-US" sz="4200" dirty="0"/>
              <a:t>Action</a:t>
            </a:r>
          </a:p>
        </p:txBody>
      </p:sp>
      <p:sp>
        <p:nvSpPr>
          <p:cNvPr id="22" name="TextBox 21">
            <a:extLst>
              <a:ext uri="{FF2B5EF4-FFF2-40B4-BE49-F238E27FC236}">
                <a16:creationId xmlns:a16="http://schemas.microsoft.com/office/drawing/2014/main" id="{26489D73-C4B4-44ED-A95A-7D8A781AA3E0}"/>
              </a:ext>
            </a:extLst>
          </p:cNvPr>
          <p:cNvSpPr txBox="1"/>
          <p:nvPr/>
        </p:nvSpPr>
        <p:spPr>
          <a:xfrm>
            <a:off x="4810897" y="3317189"/>
            <a:ext cx="2503955" cy="1384995"/>
          </a:xfrm>
          <a:prstGeom prst="rect">
            <a:avLst/>
          </a:prstGeom>
          <a:noFill/>
        </p:spPr>
        <p:txBody>
          <a:bodyPr wrap="square" rtlCol="0">
            <a:spAutoFit/>
          </a:bodyPr>
          <a:lstStyle/>
          <a:p>
            <a:pPr algn="r"/>
            <a:r>
              <a:rPr lang="en-US" sz="4200" dirty="0"/>
              <a:t>State</a:t>
            </a:r>
          </a:p>
          <a:p>
            <a:pPr algn="r"/>
            <a:r>
              <a:rPr lang="en-US" sz="4200" dirty="0"/>
              <a:t>Reward</a:t>
            </a:r>
          </a:p>
        </p:txBody>
      </p:sp>
      <p:sp>
        <p:nvSpPr>
          <p:cNvPr id="23" name="TextBox 22">
            <a:extLst>
              <a:ext uri="{FF2B5EF4-FFF2-40B4-BE49-F238E27FC236}">
                <a16:creationId xmlns:a16="http://schemas.microsoft.com/office/drawing/2014/main" id="{F4BF4728-121B-5418-C63E-E3D75BF99996}"/>
              </a:ext>
            </a:extLst>
          </p:cNvPr>
          <p:cNvSpPr txBox="1"/>
          <p:nvPr/>
        </p:nvSpPr>
        <p:spPr>
          <a:xfrm>
            <a:off x="8291036" y="1779373"/>
            <a:ext cx="3645592" cy="3323987"/>
          </a:xfrm>
          <a:prstGeom prst="rect">
            <a:avLst/>
          </a:prstGeom>
          <a:noFill/>
        </p:spPr>
        <p:txBody>
          <a:bodyPr wrap="square" rtlCol="0">
            <a:spAutoFit/>
          </a:bodyPr>
          <a:lstStyle/>
          <a:p>
            <a:pPr marL="285750" indent="-285750">
              <a:buFont typeface="Arial" panose="020B0604020202020204" pitchFamily="34" charset="0"/>
              <a:buChar char="•"/>
            </a:pPr>
            <a:r>
              <a:rPr lang="en-US" sz="3200" dirty="0"/>
              <a:t>A policy in this context is a function that maps a state to an action</a:t>
            </a:r>
          </a:p>
          <a:p>
            <a:pPr marL="285750" indent="-285750">
              <a:buFont typeface="Arial" panose="020B0604020202020204" pitchFamily="34" charset="0"/>
              <a:buChar char="•"/>
            </a:pPr>
            <a:r>
              <a:rPr lang="en-US" sz="3200" dirty="0"/>
              <a:t>This function can be anything…</a:t>
            </a:r>
          </a:p>
          <a:p>
            <a:endParaRPr lang="en-US" dirty="0"/>
          </a:p>
        </p:txBody>
      </p:sp>
    </p:spTree>
    <p:extLst>
      <p:ext uri="{BB962C8B-B14F-4D97-AF65-F5344CB8AC3E}">
        <p14:creationId xmlns:p14="http://schemas.microsoft.com/office/powerpoint/2010/main" val="143710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1906-4246-BCC1-338D-9B20ED70ADB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9AF1310-9C40-B154-7407-799CECCDFA86}"/>
              </a:ext>
            </a:extLst>
          </p:cNvPr>
          <p:cNvSpPr>
            <a:spLocks noGrp="1"/>
          </p:cNvSpPr>
          <p:nvPr>
            <p:ph idx="1"/>
          </p:nvPr>
        </p:nvSpPr>
        <p:spPr>
          <a:xfrm>
            <a:off x="838200" y="1690688"/>
            <a:ext cx="10515600" cy="4486275"/>
          </a:xfrm>
        </p:spPr>
        <p:txBody>
          <a:bodyPr>
            <a:normAutofit fontScale="85000" lnSpcReduction="20000"/>
          </a:bodyPr>
          <a:lstStyle/>
          <a:p>
            <a:r>
              <a:rPr lang="en-US" dirty="0"/>
              <a:t>Fundamentals</a:t>
            </a:r>
          </a:p>
          <a:p>
            <a:pPr lvl="1"/>
            <a:r>
              <a:rPr lang="en-US" dirty="0"/>
              <a:t>Language models, neural networks and transformers</a:t>
            </a:r>
          </a:p>
          <a:p>
            <a:pPr lvl="1"/>
            <a:r>
              <a:rPr lang="en-US" dirty="0"/>
              <a:t>GPT-2 / GPT-3</a:t>
            </a:r>
          </a:p>
          <a:p>
            <a:r>
              <a:rPr lang="en-US" dirty="0" err="1"/>
              <a:t>ChatGPT</a:t>
            </a:r>
            <a:r>
              <a:rPr lang="en-US" dirty="0"/>
              <a:t> and RLHF</a:t>
            </a:r>
          </a:p>
          <a:p>
            <a:pPr lvl="1"/>
            <a:r>
              <a:rPr lang="en-US" dirty="0"/>
              <a:t>RLHF Tutorial </a:t>
            </a:r>
          </a:p>
          <a:p>
            <a:pPr lvl="1"/>
            <a:r>
              <a:rPr lang="en-US" dirty="0">
                <a:hlinkClick r:id="rId3"/>
              </a:rPr>
              <a:t>https://github.com/u-brite/rlhf_attis2023</a:t>
            </a:r>
            <a:endParaRPr lang="en-US" dirty="0"/>
          </a:p>
          <a:p>
            <a:r>
              <a:rPr lang="en-US" dirty="0"/>
              <a:t>The Future</a:t>
            </a:r>
          </a:p>
          <a:p>
            <a:pPr lvl="1"/>
            <a:r>
              <a:rPr lang="en-US" dirty="0"/>
              <a:t>Importance of Data</a:t>
            </a:r>
          </a:p>
          <a:p>
            <a:pPr lvl="1"/>
            <a:r>
              <a:rPr lang="en-US" dirty="0"/>
              <a:t>Model Size</a:t>
            </a:r>
          </a:p>
          <a:p>
            <a:pPr lvl="1"/>
            <a:r>
              <a:rPr lang="en-US" dirty="0"/>
              <a:t>Mini Demo</a:t>
            </a:r>
          </a:p>
          <a:p>
            <a:pPr lvl="2"/>
            <a:r>
              <a:rPr lang="en-US" dirty="0">
                <a:hlinkClick r:id="rId4"/>
              </a:rPr>
              <a:t>https://github.com/antimatter15/alpaca.cpp</a:t>
            </a:r>
            <a:endParaRPr lang="en-US" dirty="0"/>
          </a:p>
          <a:p>
            <a:pPr lvl="1"/>
            <a:r>
              <a:rPr lang="en-US" dirty="0"/>
              <a:t>GPT-4</a:t>
            </a:r>
          </a:p>
          <a:p>
            <a:pPr lvl="1"/>
            <a:r>
              <a:rPr lang="en-US" dirty="0"/>
              <a:t>Healthcare Application</a:t>
            </a:r>
          </a:p>
          <a:p>
            <a:r>
              <a:rPr lang="en-US" dirty="0"/>
              <a:t>Questions and Discussion</a:t>
            </a:r>
          </a:p>
        </p:txBody>
      </p:sp>
      <p:pic>
        <p:nvPicPr>
          <p:cNvPr id="7170" name="Picture 2">
            <a:extLst>
              <a:ext uri="{FF2B5EF4-FFF2-40B4-BE49-F238E27FC236}">
                <a16:creationId xmlns:a16="http://schemas.microsoft.com/office/drawing/2014/main" id="{7A29A624-09B1-52C9-3ED2-CF376C343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480" y="230188"/>
            <a:ext cx="5181600" cy="128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57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7237-0790-FE1B-7EDD-AAAC9BC5548D}"/>
              </a:ext>
            </a:extLst>
          </p:cNvPr>
          <p:cNvSpPr>
            <a:spLocks noGrp="1"/>
          </p:cNvSpPr>
          <p:nvPr>
            <p:ph type="title"/>
          </p:nvPr>
        </p:nvSpPr>
        <p:spPr>
          <a:xfrm>
            <a:off x="139640" y="186301"/>
            <a:ext cx="10515600" cy="1325563"/>
          </a:xfrm>
        </p:spPr>
        <p:txBody>
          <a:bodyPr/>
          <a:lstStyle/>
          <a:p>
            <a:r>
              <a:rPr lang="en-US" dirty="0"/>
              <a:t>LLM Training</a:t>
            </a:r>
            <a:br>
              <a:rPr lang="en-US" dirty="0"/>
            </a:br>
            <a:r>
              <a:rPr lang="en-US" dirty="0"/>
              <a:t>Methods</a:t>
            </a:r>
          </a:p>
        </p:txBody>
      </p:sp>
      <p:sp>
        <p:nvSpPr>
          <p:cNvPr id="3" name="Frame 2">
            <a:extLst>
              <a:ext uri="{FF2B5EF4-FFF2-40B4-BE49-F238E27FC236}">
                <a16:creationId xmlns:a16="http://schemas.microsoft.com/office/drawing/2014/main" id="{F63D0EAB-ACC3-DD59-1451-5C14FA89BCAC}"/>
              </a:ext>
            </a:extLst>
          </p:cNvPr>
          <p:cNvSpPr/>
          <p:nvPr/>
        </p:nvSpPr>
        <p:spPr>
          <a:xfrm>
            <a:off x="134112" y="2766218"/>
            <a:ext cx="2877312" cy="1325563"/>
          </a:xfrm>
          <a:prstGeom prst="frame">
            <a:avLst>
              <a:gd name="adj1" fmla="val 469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2799098F-3067-7124-2DF8-AF3B66F1A06E}"/>
              </a:ext>
            </a:extLst>
          </p:cNvPr>
          <p:cNvSpPr txBox="1"/>
          <p:nvPr/>
        </p:nvSpPr>
        <p:spPr>
          <a:xfrm>
            <a:off x="256032" y="2951945"/>
            <a:ext cx="2633472" cy="954107"/>
          </a:xfrm>
          <a:prstGeom prst="rect">
            <a:avLst/>
          </a:prstGeom>
          <a:noFill/>
        </p:spPr>
        <p:txBody>
          <a:bodyPr wrap="square" rtlCol="0">
            <a:spAutoFit/>
          </a:bodyPr>
          <a:lstStyle/>
          <a:p>
            <a:r>
              <a:rPr lang="en-US" sz="2800" dirty="0"/>
              <a:t>Pretrained Large Language Model</a:t>
            </a:r>
          </a:p>
        </p:txBody>
      </p:sp>
      <p:sp>
        <p:nvSpPr>
          <p:cNvPr id="5" name="Frame 4">
            <a:extLst>
              <a:ext uri="{FF2B5EF4-FFF2-40B4-BE49-F238E27FC236}">
                <a16:creationId xmlns:a16="http://schemas.microsoft.com/office/drawing/2014/main" id="{078035B4-D1E5-4DC5-19D2-6EB22610584B}"/>
              </a:ext>
            </a:extLst>
          </p:cNvPr>
          <p:cNvSpPr/>
          <p:nvPr/>
        </p:nvSpPr>
        <p:spPr>
          <a:xfrm>
            <a:off x="8199118" y="5308250"/>
            <a:ext cx="3685032"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B5416E6-9672-20A6-86CF-1E6F65DDB914}"/>
              </a:ext>
            </a:extLst>
          </p:cNvPr>
          <p:cNvSpPr txBox="1"/>
          <p:nvPr/>
        </p:nvSpPr>
        <p:spPr>
          <a:xfrm>
            <a:off x="8385046" y="5485365"/>
            <a:ext cx="3499104" cy="954107"/>
          </a:xfrm>
          <a:prstGeom prst="rect">
            <a:avLst/>
          </a:prstGeom>
          <a:noFill/>
        </p:spPr>
        <p:txBody>
          <a:bodyPr wrap="square" rtlCol="0">
            <a:spAutoFit/>
          </a:bodyPr>
          <a:lstStyle/>
          <a:p>
            <a:r>
              <a:rPr lang="en-US" sz="2800" dirty="0"/>
              <a:t>True “Zero-shot” prediction on any task</a:t>
            </a:r>
          </a:p>
        </p:txBody>
      </p:sp>
      <p:cxnSp>
        <p:nvCxnSpPr>
          <p:cNvPr id="8" name="Elbow Connector 7">
            <a:extLst>
              <a:ext uri="{FF2B5EF4-FFF2-40B4-BE49-F238E27FC236}">
                <a16:creationId xmlns:a16="http://schemas.microsoft.com/office/drawing/2014/main" id="{53D46A75-12C2-A550-334C-4E0223C3E5A8}"/>
              </a:ext>
            </a:extLst>
          </p:cNvPr>
          <p:cNvCxnSpPr>
            <a:cxnSpLocks/>
            <a:stCxn id="3" idx="2"/>
            <a:endCxn id="5" idx="1"/>
          </p:cNvCxnSpPr>
          <p:nvPr/>
        </p:nvCxnSpPr>
        <p:spPr>
          <a:xfrm rot="16200000" flipH="1">
            <a:off x="3946318" y="1718231"/>
            <a:ext cx="1879251" cy="6626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4959AFF2-C069-0527-F67B-3AA4FB897128}"/>
              </a:ext>
            </a:extLst>
          </p:cNvPr>
          <p:cNvSpPr/>
          <p:nvPr/>
        </p:nvSpPr>
        <p:spPr>
          <a:xfrm>
            <a:off x="8199118" y="3763861"/>
            <a:ext cx="3663698"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79A497D-1419-0D7E-28AC-20F8C8B850E2}"/>
              </a:ext>
            </a:extLst>
          </p:cNvPr>
          <p:cNvSpPr txBox="1"/>
          <p:nvPr/>
        </p:nvSpPr>
        <p:spPr>
          <a:xfrm>
            <a:off x="8385046" y="3914265"/>
            <a:ext cx="3477770" cy="954107"/>
          </a:xfrm>
          <a:prstGeom prst="rect">
            <a:avLst/>
          </a:prstGeom>
          <a:noFill/>
        </p:spPr>
        <p:txBody>
          <a:bodyPr wrap="square" rtlCol="0">
            <a:spAutoFit/>
          </a:bodyPr>
          <a:lstStyle/>
          <a:p>
            <a:r>
              <a:rPr lang="en-US" sz="2800" dirty="0"/>
              <a:t>“Few-shot” prediction on any task</a:t>
            </a:r>
          </a:p>
        </p:txBody>
      </p:sp>
      <p:sp>
        <p:nvSpPr>
          <p:cNvPr id="16" name="Frame 15">
            <a:extLst>
              <a:ext uri="{FF2B5EF4-FFF2-40B4-BE49-F238E27FC236}">
                <a16:creationId xmlns:a16="http://schemas.microsoft.com/office/drawing/2014/main" id="{B745A01E-9183-C324-E1AA-CCDCA62D17B1}"/>
              </a:ext>
            </a:extLst>
          </p:cNvPr>
          <p:cNvSpPr/>
          <p:nvPr/>
        </p:nvSpPr>
        <p:spPr>
          <a:xfrm>
            <a:off x="8260076" y="524777"/>
            <a:ext cx="3663698"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E6825DD8-D2CE-4ACE-FAA4-4E622D5766AE}"/>
              </a:ext>
            </a:extLst>
          </p:cNvPr>
          <p:cNvSpPr txBox="1"/>
          <p:nvPr/>
        </p:nvSpPr>
        <p:spPr>
          <a:xfrm>
            <a:off x="8446004" y="710504"/>
            <a:ext cx="3313178" cy="954107"/>
          </a:xfrm>
          <a:prstGeom prst="rect">
            <a:avLst/>
          </a:prstGeom>
          <a:noFill/>
        </p:spPr>
        <p:txBody>
          <a:bodyPr wrap="square" rtlCol="0">
            <a:spAutoFit/>
          </a:bodyPr>
          <a:lstStyle/>
          <a:p>
            <a:r>
              <a:rPr lang="en-US" sz="2800" dirty="0"/>
              <a:t>Prediction on some fine-tuned task/s</a:t>
            </a:r>
          </a:p>
        </p:txBody>
      </p:sp>
      <p:sp>
        <p:nvSpPr>
          <p:cNvPr id="23" name="TextBox 22">
            <a:extLst>
              <a:ext uri="{FF2B5EF4-FFF2-40B4-BE49-F238E27FC236}">
                <a16:creationId xmlns:a16="http://schemas.microsoft.com/office/drawing/2014/main" id="{6E9C3CE5-EC86-B3D2-A750-0930E6A22770}"/>
              </a:ext>
            </a:extLst>
          </p:cNvPr>
          <p:cNvSpPr txBox="1"/>
          <p:nvPr/>
        </p:nvSpPr>
        <p:spPr>
          <a:xfrm>
            <a:off x="2337816" y="5962240"/>
            <a:ext cx="4852417" cy="461665"/>
          </a:xfrm>
          <a:prstGeom prst="rect">
            <a:avLst/>
          </a:prstGeom>
          <a:noFill/>
        </p:spPr>
        <p:txBody>
          <a:bodyPr wrap="square" rtlCol="0">
            <a:spAutoFit/>
          </a:bodyPr>
          <a:lstStyle/>
          <a:p>
            <a:r>
              <a:rPr lang="en-US" sz="2400" dirty="0"/>
              <a:t>No prompt tuning and no extra data</a:t>
            </a:r>
          </a:p>
        </p:txBody>
      </p:sp>
      <p:sp>
        <p:nvSpPr>
          <p:cNvPr id="26" name="Donut 25">
            <a:extLst>
              <a:ext uri="{FF2B5EF4-FFF2-40B4-BE49-F238E27FC236}">
                <a16:creationId xmlns:a16="http://schemas.microsoft.com/office/drawing/2014/main" id="{4FDF775F-0D44-9ACA-02EA-A6391EC3858C}"/>
              </a:ext>
            </a:extLst>
          </p:cNvPr>
          <p:cNvSpPr/>
          <p:nvPr/>
        </p:nvSpPr>
        <p:spPr>
          <a:xfrm>
            <a:off x="4852415" y="4394789"/>
            <a:ext cx="2231136" cy="573025"/>
          </a:xfrm>
          <a:prstGeom prst="donut">
            <a:avLst>
              <a:gd name="adj" fmla="val 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5ACA30D4-B529-F98C-4A0F-1250FB2E59EC}"/>
              </a:ext>
            </a:extLst>
          </p:cNvPr>
          <p:cNvSpPr txBox="1"/>
          <p:nvPr/>
        </p:nvSpPr>
        <p:spPr>
          <a:xfrm>
            <a:off x="5032244" y="4439278"/>
            <a:ext cx="2051307" cy="461665"/>
          </a:xfrm>
          <a:prstGeom prst="rect">
            <a:avLst/>
          </a:prstGeom>
          <a:noFill/>
        </p:spPr>
        <p:txBody>
          <a:bodyPr wrap="square" rtlCol="0">
            <a:spAutoFit/>
          </a:bodyPr>
          <a:lstStyle/>
          <a:p>
            <a:r>
              <a:rPr lang="en-US" sz="2400" dirty="0"/>
              <a:t>minimal data</a:t>
            </a:r>
          </a:p>
        </p:txBody>
      </p:sp>
      <p:sp>
        <p:nvSpPr>
          <p:cNvPr id="28" name="Donut 27">
            <a:extLst>
              <a:ext uri="{FF2B5EF4-FFF2-40B4-BE49-F238E27FC236}">
                <a16:creationId xmlns:a16="http://schemas.microsoft.com/office/drawing/2014/main" id="{AC3934C0-2FCB-F81B-6BD3-D7A27304EE30}"/>
              </a:ext>
            </a:extLst>
          </p:cNvPr>
          <p:cNvSpPr/>
          <p:nvPr/>
        </p:nvSpPr>
        <p:spPr>
          <a:xfrm>
            <a:off x="1767841" y="1513610"/>
            <a:ext cx="2679194" cy="1133247"/>
          </a:xfrm>
          <a:prstGeom prst="donut">
            <a:avLst>
              <a:gd name="adj" fmla="val 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B0688E6-2B72-A6C4-8255-60D1F5F6074D}"/>
              </a:ext>
            </a:extLst>
          </p:cNvPr>
          <p:cNvSpPr txBox="1"/>
          <p:nvPr/>
        </p:nvSpPr>
        <p:spPr>
          <a:xfrm>
            <a:off x="2242568" y="1695377"/>
            <a:ext cx="1799845" cy="852014"/>
          </a:xfrm>
          <a:prstGeom prst="rect">
            <a:avLst/>
          </a:prstGeom>
          <a:noFill/>
        </p:spPr>
        <p:txBody>
          <a:bodyPr wrap="square" rtlCol="0">
            <a:spAutoFit/>
          </a:bodyPr>
          <a:lstStyle/>
          <a:p>
            <a:r>
              <a:rPr lang="en-US" sz="2400" dirty="0"/>
              <a:t>Supervised </a:t>
            </a:r>
          </a:p>
          <a:p>
            <a:r>
              <a:rPr lang="en-US" sz="2400" dirty="0"/>
              <a:t>training data</a:t>
            </a:r>
          </a:p>
        </p:txBody>
      </p:sp>
      <p:sp>
        <p:nvSpPr>
          <p:cNvPr id="30" name="Frame 29">
            <a:extLst>
              <a:ext uri="{FF2B5EF4-FFF2-40B4-BE49-F238E27FC236}">
                <a16:creationId xmlns:a16="http://schemas.microsoft.com/office/drawing/2014/main" id="{0B8625B5-B5C9-6E7F-7829-12AD1C751B09}"/>
              </a:ext>
            </a:extLst>
          </p:cNvPr>
          <p:cNvSpPr/>
          <p:nvPr/>
        </p:nvSpPr>
        <p:spPr>
          <a:xfrm>
            <a:off x="6167625" y="710504"/>
            <a:ext cx="1709930" cy="1000007"/>
          </a:xfrm>
          <a:prstGeom prst="frame">
            <a:avLst>
              <a:gd name="adj1" fmla="val 469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a:extLst>
              <a:ext uri="{FF2B5EF4-FFF2-40B4-BE49-F238E27FC236}">
                <a16:creationId xmlns:a16="http://schemas.microsoft.com/office/drawing/2014/main" id="{716E130F-79B4-579B-F647-920BEB67388B}"/>
              </a:ext>
            </a:extLst>
          </p:cNvPr>
          <p:cNvSpPr txBox="1"/>
          <p:nvPr/>
        </p:nvSpPr>
        <p:spPr>
          <a:xfrm>
            <a:off x="6167625" y="721575"/>
            <a:ext cx="1709930" cy="954107"/>
          </a:xfrm>
          <a:prstGeom prst="rect">
            <a:avLst/>
          </a:prstGeom>
          <a:noFill/>
        </p:spPr>
        <p:txBody>
          <a:bodyPr wrap="square" rtlCol="0">
            <a:spAutoFit/>
          </a:bodyPr>
          <a:lstStyle/>
          <a:p>
            <a:pPr algn="ctr"/>
            <a:r>
              <a:rPr lang="en-US" sz="2800" dirty="0"/>
              <a:t>Finetuned </a:t>
            </a:r>
          </a:p>
          <a:p>
            <a:pPr algn="ctr"/>
            <a:r>
              <a:rPr lang="en-US" sz="2800" dirty="0"/>
              <a:t>LLM</a:t>
            </a:r>
          </a:p>
        </p:txBody>
      </p:sp>
      <p:sp>
        <p:nvSpPr>
          <p:cNvPr id="32" name="Frame 31">
            <a:extLst>
              <a:ext uri="{FF2B5EF4-FFF2-40B4-BE49-F238E27FC236}">
                <a16:creationId xmlns:a16="http://schemas.microsoft.com/office/drawing/2014/main" id="{0A227C24-8625-18CA-BD64-22A59AEFE429}"/>
              </a:ext>
            </a:extLst>
          </p:cNvPr>
          <p:cNvSpPr/>
          <p:nvPr/>
        </p:nvSpPr>
        <p:spPr>
          <a:xfrm>
            <a:off x="6612647" y="2309926"/>
            <a:ext cx="1344157" cy="1000007"/>
          </a:xfrm>
          <a:prstGeom prst="frame">
            <a:avLst>
              <a:gd name="adj1" fmla="val 469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9766CE41-E666-6FD8-1D41-6C812863E65F}"/>
              </a:ext>
            </a:extLst>
          </p:cNvPr>
          <p:cNvSpPr txBox="1"/>
          <p:nvPr/>
        </p:nvSpPr>
        <p:spPr>
          <a:xfrm>
            <a:off x="6702109" y="2343946"/>
            <a:ext cx="1254696" cy="954107"/>
          </a:xfrm>
          <a:prstGeom prst="rect">
            <a:avLst/>
          </a:prstGeom>
          <a:noFill/>
        </p:spPr>
        <p:txBody>
          <a:bodyPr wrap="square" rtlCol="0">
            <a:spAutoFit/>
          </a:bodyPr>
          <a:lstStyle/>
          <a:p>
            <a:r>
              <a:rPr lang="en-US" sz="2800" dirty="0"/>
              <a:t>RLHF Model</a:t>
            </a:r>
          </a:p>
        </p:txBody>
      </p:sp>
      <p:sp>
        <p:nvSpPr>
          <p:cNvPr id="35" name="Donut 34">
            <a:extLst>
              <a:ext uri="{FF2B5EF4-FFF2-40B4-BE49-F238E27FC236}">
                <a16:creationId xmlns:a16="http://schemas.microsoft.com/office/drawing/2014/main" id="{6A8EEED1-1C1D-3E7C-8216-B5A0AE2A64FD}"/>
              </a:ext>
            </a:extLst>
          </p:cNvPr>
          <p:cNvSpPr/>
          <p:nvPr/>
        </p:nvSpPr>
        <p:spPr>
          <a:xfrm>
            <a:off x="3470859" y="3050768"/>
            <a:ext cx="1647444" cy="753994"/>
          </a:xfrm>
          <a:prstGeom prst="donut">
            <a:avLst>
              <a:gd name="adj" fmla="val 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57C77DAC-F76E-ED07-F59C-F80BC42A4D3C}"/>
              </a:ext>
            </a:extLst>
          </p:cNvPr>
          <p:cNvSpPr txBox="1"/>
          <p:nvPr/>
        </p:nvSpPr>
        <p:spPr>
          <a:xfrm>
            <a:off x="3447993" y="3147023"/>
            <a:ext cx="1621539" cy="461665"/>
          </a:xfrm>
          <a:prstGeom prst="rect">
            <a:avLst/>
          </a:prstGeom>
          <a:noFill/>
        </p:spPr>
        <p:txBody>
          <a:bodyPr wrap="square" rtlCol="0">
            <a:spAutoFit/>
          </a:bodyPr>
          <a:lstStyle/>
          <a:p>
            <a:pPr algn="ctr"/>
            <a:r>
              <a:rPr lang="en-US" sz="2400" dirty="0"/>
              <a:t>Prompts</a:t>
            </a:r>
          </a:p>
        </p:txBody>
      </p:sp>
      <p:cxnSp>
        <p:nvCxnSpPr>
          <p:cNvPr id="38" name="Elbow Connector 37">
            <a:extLst>
              <a:ext uri="{FF2B5EF4-FFF2-40B4-BE49-F238E27FC236}">
                <a16:creationId xmlns:a16="http://schemas.microsoft.com/office/drawing/2014/main" id="{CB63D3AD-22E3-AF59-0090-D4CD43A2406B}"/>
              </a:ext>
            </a:extLst>
          </p:cNvPr>
          <p:cNvCxnSpPr>
            <a:cxnSpLocks/>
            <a:stCxn id="3" idx="2"/>
            <a:endCxn id="12" idx="1"/>
          </p:cNvCxnSpPr>
          <p:nvPr/>
        </p:nvCxnSpPr>
        <p:spPr>
          <a:xfrm rot="16200000" flipH="1">
            <a:off x="4718512" y="946037"/>
            <a:ext cx="334862" cy="6626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58B6DDE-08DA-DEAB-60B8-22301F1AF974}"/>
              </a:ext>
            </a:extLst>
          </p:cNvPr>
          <p:cNvSpPr txBox="1"/>
          <p:nvPr/>
        </p:nvSpPr>
        <p:spPr>
          <a:xfrm>
            <a:off x="2157979" y="4447414"/>
            <a:ext cx="2874264" cy="461665"/>
          </a:xfrm>
          <a:prstGeom prst="rect">
            <a:avLst/>
          </a:prstGeom>
          <a:noFill/>
        </p:spPr>
        <p:txBody>
          <a:bodyPr wrap="square" rtlCol="0">
            <a:spAutoFit/>
          </a:bodyPr>
          <a:lstStyle/>
          <a:p>
            <a:r>
              <a:rPr lang="en-US" sz="2400" dirty="0"/>
              <a:t>Prompt engineering</a:t>
            </a:r>
          </a:p>
        </p:txBody>
      </p:sp>
      <p:cxnSp>
        <p:nvCxnSpPr>
          <p:cNvPr id="43" name="Elbow Connector 42">
            <a:extLst>
              <a:ext uri="{FF2B5EF4-FFF2-40B4-BE49-F238E27FC236}">
                <a16:creationId xmlns:a16="http://schemas.microsoft.com/office/drawing/2014/main" id="{CCC99006-E339-D128-BD07-43ADF06935B7}"/>
              </a:ext>
            </a:extLst>
          </p:cNvPr>
          <p:cNvCxnSpPr>
            <a:cxnSpLocks/>
            <a:stCxn id="3" idx="3"/>
            <a:endCxn id="35" idx="2"/>
          </p:cNvCxnSpPr>
          <p:nvPr/>
        </p:nvCxnSpPr>
        <p:spPr>
          <a:xfrm flipV="1">
            <a:off x="3011424" y="3427765"/>
            <a:ext cx="459435" cy="12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AF24D385-8212-87F5-AF02-8F04A4F79DE6}"/>
              </a:ext>
            </a:extLst>
          </p:cNvPr>
          <p:cNvCxnSpPr>
            <a:cxnSpLocks/>
            <a:endCxn id="32" idx="1"/>
          </p:cNvCxnSpPr>
          <p:nvPr/>
        </p:nvCxnSpPr>
        <p:spPr>
          <a:xfrm>
            <a:off x="5721739" y="2805482"/>
            <a:ext cx="890908" cy="44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D9D65CB2-0838-3CCF-1264-F50927B59FDB}"/>
              </a:ext>
            </a:extLst>
          </p:cNvPr>
          <p:cNvCxnSpPr>
            <a:cxnSpLocks/>
            <a:stCxn id="3" idx="0"/>
            <a:endCxn id="28" idx="2"/>
          </p:cNvCxnSpPr>
          <p:nvPr/>
        </p:nvCxnSpPr>
        <p:spPr>
          <a:xfrm rot="5400000" flipH="1" flipV="1">
            <a:off x="1327312" y="2325690"/>
            <a:ext cx="685984" cy="1950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D662377A-A950-25A0-DFA3-0EBC812E4BF6}"/>
              </a:ext>
            </a:extLst>
          </p:cNvPr>
          <p:cNvCxnSpPr>
            <a:cxnSpLocks/>
            <a:stCxn id="28" idx="0"/>
            <a:endCxn id="30" idx="1"/>
          </p:cNvCxnSpPr>
          <p:nvPr/>
        </p:nvCxnSpPr>
        <p:spPr>
          <a:xfrm rot="5400000" flipH="1" flipV="1">
            <a:off x="4485980" y="-168034"/>
            <a:ext cx="303102" cy="30601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9FCFB078-65D8-288E-56A3-22F06EDFFE6F}"/>
              </a:ext>
            </a:extLst>
          </p:cNvPr>
          <p:cNvCxnSpPr>
            <a:cxnSpLocks/>
            <a:stCxn id="31" idx="3"/>
            <a:endCxn id="16" idx="1"/>
          </p:cNvCxnSpPr>
          <p:nvPr/>
        </p:nvCxnSpPr>
        <p:spPr>
          <a:xfrm flipV="1">
            <a:off x="7877555" y="1187559"/>
            <a:ext cx="382521" cy="110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rame 59">
            <a:extLst>
              <a:ext uri="{FF2B5EF4-FFF2-40B4-BE49-F238E27FC236}">
                <a16:creationId xmlns:a16="http://schemas.microsoft.com/office/drawing/2014/main" id="{4B200BDF-4127-47A1-5885-0B003E18BDED}"/>
              </a:ext>
            </a:extLst>
          </p:cNvPr>
          <p:cNvSpPr/>
          <p:nvPr/>
        </p:nvSpPr>
        <p:spPr>
          <a:xfrm>
            <a:off x="8260076" y="2176209"/>
            <a:ext cx="3663698"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A0296F2F-DCAE-3B6A-A1B4-5583F63F5E18}"/>
              </a:ext>
            </a:extLst>
          </p:cNvPr>
          <p:cNvSpPr txBox="1"/>
          <p:nvPr/>
        </p:nvSpPr>
        <p:spPr>
          <a:xfrm>
            <a:off x="8446004" y="2361936"/>
            <a:ext cx="3313178" cy="954107"/>
          </a:xfrm>
          <a:prstGeom prst="rect">
            <a:avLst/>
          </a:prstGeom>
          <a:noFill/>
        </p:spPr>
        <p:txBody>
          <a:bodyPr wrap="square" rtlCol="0">
            <a:spAutoFit/>
          </a:bodyPr>
          <a:lstStyle/>
          <a:p>
            <a:r>
              <a:rPr lang="en-US" sz="2800" dirty="0"/>
              <a:t>Prediction on wide range of tasks</a:t>
            </a:r>
          </a:p>
        </p:txBody>
      </p:sp>
      <p:cxnSp>
        <p:nvCxnSpPr>
          <p:cNvPr id="62" name="Elbow Connector 61">
            <a:extLst>
              <a:ext uri="{FF2B5EF4-FFF2-40B4-BE49-F238E27FC236}">
                <a16:creationId xmlns:a16="http://schemas.microsoft.com/office/drawing/2014/main" id="{949773EA-1D52-69D3-727A-60045420CC8D}"/>
              </a:ext>
            </a:extLst>
          </p:cNvPr>
          <p:cNvCxnSpPr>
            <a:cxnSpLocks/>
            <a:stCxn id="33" idx="3"/>
            <a:endCxn id="60" idx="1"/>
          </p:cNvCxnSpPr>
          <p:nvPr/>
        </p:nvCxnSpPr>
        <p:spPr>
          <a:xfrm>
            <a:off x="7956805" y="2821000"/>
            <a:ext cx="303271" cy="179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38AEACCE-51B2-08D3-2722-6BB59A4A5978}"/>
              </a:ext>
            </a:extLst>
          </p:cNvPr>
          <p:cNvCxnSpPr>
            <a:cxnSpLocks/>
          </p:cNvCxnSpPr>
          <p:nvPr/>
        </p:nvCxnSpPr>
        <p:spPr>
          <a:xfrm rot="10800000" flipV="1">
            <a:off x="4478156" y="1638193"/>
            <a:ext cx="1616308" cy="1413802"/>
          </a:xfrm>
          <a:prstGeom prst="bentConnector3">
            <a:avLst>
              <a:gd name="adj1" fmla="val 97399"/>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F289EDC-E793-DCC5-C803-23501D904BA6}"/>
              </a:ext>
            </a:extLst>
          </p:cNvPr>
          <p:cNvSpPr txBox="1"/>
          <p:nvPr/>
        </p:nvSpPr>
        <p:spPr>
          <a:xfrm>
            <a:off x="4051828" y="841636"/>
            <a:ext cx="1960830" cy="461665"/>
          </a:xfrm>
          <a:prstGeom prst="rect">
            <a:avLst/>
          </a:prstGeom>
          <a:noFill/>
        </p:spPr>
        <p:txBody>
          <a:bodyPr wrap="square" rtlCol="0">
            <a:spAutoFit/>
          </a:bodyPr>
          <a:lstStyle/>
          <a:p>
            <a:r>
              <a:rPr lang="en-US" sz="2400" dirty="0"/>
              <a:t>Fine-tuning</a:t>
            </a:r>
          </a:p>
        </p:txBody>
      </p:sp>
      <p:sp>
        <p:nvSpPr>
          <p:cNvPr id="103" name="TextBox 102">
            <a:extLst>
              <a:ext uri="{FF2B5EF4-FFF2-40B4-BE49-F238E27FC236}">
                <a16:creationId xmlns:a16="http://schemas.microsoft.com/office/drawing/2014/main" id="{1A063B8E-31D4-C2BD-51DF-153A6F9A715C}"/>
              </a:ext>
            </a:extLst>
          </p:cNvPr>
          <p:cNvSpPr txBox="1"/>
          <p:nvPr/>
        </p:nvSpPr>
        <p:spPr>
          <a:xfrm>
            <a:off x="4945758" y="2460501"/>
            <a:ext cx="1008144" cy="465461"/>
          </a:xfrm>
          <a:prstGeom prst="rect">
            <a:avLst/>
          </a:prstGeom>
          <a:noFill/>
        </p:spPr>
        <p:txBody>
          <a:bodyPr wrap="square" rtlCol="0">
            <a:spAutoFit/>
          </a:bodyPr>
          <a:lstStyle/>
          <a:p>
            <a:r>
              <a:rPr lang="en-US" sz="2400" dirty="0"/>
              <a:t>RLHF</a:t>
            </a:r>
          </a:p>
        </p:txBody>
      </p:sp>
      <p:sp>
        <p:nvSpPr>
          <p:cNvPr id="105" name="Frame 104">
            <a:extLst>
              <a:ext uri="{FF2B5EF4-FFF2-40B4-BE49-F238E27FC236}">
                <a16:creationId xmlns:a16="http://schemas.microsoft.com/office/drawing/2014/main" id="{362E7376-DC02-5CE3-80F2-D5B0854DFE34}"/>
              </a:ext>
            </a:extLst>
          </p:cNvPr>
          <p:cNvSpPr/>
          <p:nvPr/>
        </p:nvSpPr>
        <p:spPr>
          <a:xfrm>
            <a:off x="5837346" y="3502025"/>
            <a:ext cx="2145785" cy="587898"/>
          </a:xfrm>
          <a:prstGeom prst="frame">
            <a:avLst>
              <a:gd name="adj1" fmla="val 469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8" name="TextBox 107">
            <a:extLst>
              <a:ext uri="{FF2B5EF4-FFF2-40B4-BE49-F238E27FC236}">
                <a16:creationId xmlns:a16="http://schemas.microsoft.com/office/drawing/2014/main" id="{66FCCE06-9CFD-FCA2-214D-59F0059FF07D}"/>
              </a:ext>
            </a:extLst>
          </p:cNvPr>
          <p:cNvSpPr txBox="1"/>
          <p:nvPr/>
        </p:nvSpPr>
        <p:spPr>
          <a:xfrm>
            <a:off x="5905497" y="3593358"/>
            <a:ext cx="2051307" cy="461665"/>
          </a:xfrm>
          <a:prstGeom prst="rect">
            <a:avLst/>
          </a:prstGeom>
          <a:noFill/>
        </p:spPr>
        <p:txBody>
          <a:bodyPr wrap="square" rtlCol="0">
            <a:spAutoFit/>
          </a:bodyPr>
          <a:lstStyle/>
          <a:p>
            <a:r>
              <a:rPr lang="en-US" sz="2400" dirty="0"/>
              <a:t>Reward Model</a:t>
            </a:r>
          </a:p>
        </p:txBody>
      </p:sp>
      <p:cxnSp>
        <p:nvCxnSpPr>
          <p:cNvPr id="117" name="Elbow Connector 116">
            <a:extLst>
              <a:ext uri="{FF2B5EF4-FFF2-40B4-BE49-F238E27FC236}">
                <a16:creationId xmlns:a16="http://schemas.microsoft.com/office/drawing/2014/main" id="{8E7AC96D-395B-2663-A0C1-3B9B5777802B}"/>
              </a:ext>
            </a:extLst>
          </p:cNvPr>
          <p:cNvCxnSpPr>
            <a:cxnSpLocks/>
          </p:cNvCxnSpPr>
          <p:nvPr/>
        </p:nvCxnSpPr>
        <p:spPr>
          <a:xfrm flipV="1">
            <a:off x="4709751" y="2838898"/>
            <a:ext cx="297072" cy="2584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B1EBA97-6700-1E12-C8DD-AEB75B87B037}"/>
              </a:ext>
            </a:extLst>
          </p:cNvPr>
          <p:cNvCxnSpPr>
            <a:endCxn id="103" idx="2"/>
          </p:cNvCxnSpPr>
          <p:nvPr/>
        </p:nvCxnSpPr>
        <p:spPr>
          <a:xfrm flipH="1" flipV="1">
            <a:off x="5449830" y="2925962"/>
            <a:ext cx="387516" cy="501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0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additive="base">
                                        <p:cTn id="19" dur="500" fill="hold"/>
                                        <p:tgtEl>
                                          <p:spTgt spid="103"/>
                                        </p:tgtEl>
                                        <p:attrNameLst>
                                          <p:attrName>ppt_x</p:attrName>
                                        </p:attrNameLst>
                                      </p:cBhvr>
                                      <p:tavLst>
                                        <p:tav tm="0">
                                          <p:val>
                                            <p:strVal val="#ppt_x"/>
                                          </p:val>
                                        </p:tav>
                                        <p:tav tm="100000">
                                          <p:val>
                                            <p:strVal val="#ppt_x"/>
                                          </p:val>
                                        </p:tav>
                                      </p:tavLst>
                                    </p:anim>
                                    <p:anim calcmode="lin" valueType="num">
                                      <p:cBhvr additive="base">
                                        <p:cTn id="20" dur="500" fill="hold"/>
                                        <p:tgtEl>
                                          <p:spTgt spid="10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anim calcmode="lin" valueType="num">
                                      <p:cBhvr additive="base">
                                        <p:cTn id="23" dur="500" fill="hold"/>
                                        <p:tgtEl>
                                          <p:spTgt spid="117"/>
                                        </p:tgtEl>
                                        <p:attrNameLst>
                                          <p:attrName>ppt_x</p:attrName>
                                        </p:attrNameLst>
                                      </p:cBhvr>
                                      <p:tavLst>
                                        <p:tav tm="0">
                                          <p:val>
                                            <p:strVal val="#ppt_x"/>
                                          </p:val>
                                        </p:tav>
                                        <p:tav tm="100000">
                                          <p:val>
                                            <p:strVal val="#ppt_x"/>
                                          </p:val>
                                        </p:tav>
                                      </p:tavLst>
                                    </p:anim>
                                    <p:anim calcmode="lin" valueType="num">
                                      <p:cBhvr additive="base">
                                        <p:cTn id="24" dur="500" fill="hold"/>
                                        <p:tgtEl>
                                          <p:spTgt spid="1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1"/>
                                        </p:tgtEl>
                                        <p:attrNameLst>
                                          <p:attrName>style.visibility</p:attrName>
                                        </p:attrNameLst>
                                      </p:cBhvr>
                                      <p:to>
                                        <p:strVal val="visible"/>
                                      </p:to>
                                    </p:set>
                                    <p:anim calcmode="lin" valueType="num">
                                      <p:cBhvr additive="base">
                                        <p:cTn id="39" dur="500" fill="hold"/>
                                        <p:tgtEl>
                                          <p:spTgt spid="121"/>
                                        </p:tgtEl>
                                        <p:attrNameLst>
                                          <p:attrName>ppt_x</p:attrName>
                                        </p:attrNameLst>
                                      </p:cBhvr>
                                      <p:tavLst>
                                        <p:tav tm="0">
                                          <p:val>
                                            <p:strVal val="#ppt_x"/>
                                          </p:val>
                                        </p:tav>
                                        <p:tav tm="100000">
                                          <p:val>
                                            <p:strVal val="#ppt_x"/>
                                          </p:val>
                                        </p:tav>
                                      </p:tavLst>
                                    </p:anim>
                                    <p:anim calcmode="lin" valueType="num">
                                      <p:cBhvr additive="base">
                                        <p:cTn id="40" dur="500" fill="hold"/>
                                        <p:tgtEl>
                                          <p:spTgt spid="1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anim calcmode="lin" valueType="num">
                                      <p:cBhvr additive="base">
                                        <p:cTn id="43" dur="500" fill="hold"/>
                                        <p:tgtEl>
                                          <p:spTgt spid="105"/>
                                        </p:tgtEl>
                                        <p:attrNameLst>
                                          <p:attrName>ppt_x</p:attrName>
                                        </p:attrNameLst>
                                      </p:cBhvr>
                                      <p:tavLst>
                                        <p:tav tm="0">
                                          <p:val>
                                            <p:strVal val="#ppt_x"/>
                                          </p:val>
                                        </p:tav>
                                        <p:tav tm="100000">
                                          <p:val>
                                            <p:strVal val="#ppt_x"/>
                                          </p:val>
                                        </p:tav>
                                      </p:tavLst>
                                    </p:anim>
                                    <p:anim calcmode="lin" valueType="num">
                                      <p:cBhvr additive="base">
                                        <p:cTn id="44" dur="500" fill="hold"/>
                                        <p:tgtEl>
                                          <p:spTgt spid="10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fill="hold"/>
                                        <p:tgtEl>
                                          <p:spTgt spid="108"/>
                                        </p:tgtEl>
                                        <p:attrNameLst>
                                          <p:attrName>ppt_x</p:attrName>
                                        </p:attrNameLst>
                                      </p:cBhvr>
                                      <p:tavLst>
                                        <p:tav tm="0">
                                          <p:val>
                                            <p:strVal val="#ppt_x"/>
                                          </p:val>
                                        </p:tav>
                                        <p:tav tm="100000">
                                          <p:val>
                                            <p:strVal val="#ppt_x"/>
                                          </p:val>
                                        </p:tav>
                                      </p:tavLst>
                                    </p:anim>
                                    <p:anim calcmode="lin" valueType="num">
                                      <p:cBhvr additive="base">
                                        <p:cTn id="48" dur="500" fill="hold"/>
                                        <p:tgtEl>
                                          <p:spTgt spid="10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500" fill="hold"/>
                                        <p:tgtEl>
                                          <p:spTgt spid="62"/>
                                        </p:tgtEl>
                                        <p:attrNameLst>
                                          <p:attrName>ppt_x</p:attrName>
                                        </p:attrNameLst>
                                      </p:cBhvr>
                                      <p:tavLst>
                                        <p:tav tm="0">
                                          <p:val>
                                            <p:strVal val="#ppt_x"/>
                                          </p:val>
                                        </p:tav>
                                        <p:tav tm="100000">
                                          <p:val>
                                            <p:strVal val="#ppt_x"/>
                                          </p:val>
                                        </p:tav>
                                      </p:tavLst>
                                    </p:anim>
                                    <p:anim calcmode="lin" valueType="num">
                                      <p:cBhvr additive="base">
                                        <p:cTn id="52" dur="500" fill="hold"/>
                                        <p:tgtEl>
                                          <p:spTgt spid="6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500" fill="hold"/>
                                        <p:tgtEl>
                                          <p:spTgt spid="65"/>
                                        </p:tgtEl>
                                        <p:attrNameLst>
                                          <p:attrName>ppt_x</p:attrName>
                                        </p:attrNameLst>
                                      </p:cBhvr>
                                      <p:tavLst>
                                        <p:tav tm="0">
                                          <p:val>
                                            <p:strVal val="#ppt_x"/>
                                          </p:val>
                                        </p:tav>
                                        <p:tav tm="100000">
                                          <p:val>
                                            <p:strVal val="#ppt_x"/>
                                          </p:val>
                                        </p:tav>
                                      </p:tavLst>
                                    </p:anim>
                                    <p:anim calcmode="lin" valueType="num">
                                      <p:cBhvr additive="base">
                                        <p:cTn id="5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5" grpId="0" animBg="1"/>
      <p:bldP spid="36" grpId="0"/>
      <p:bldP spid="103" grpId="0"/>
      <p:bldP spid="105" grpId="0" animBg="1"/>
      <p:bldP spid="10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63D76-8244-242C-82DC-D84941CCC1A4}"/>
              </a:ext>
            </a:extLst>
          </p:cNvPr>
          <p:cNvPicPr>
            <a:picLocks noChangeAspect="1"/>
          </p:cNvPicPr>
          <p:nvPr/>
        </p:nvPicPr>
        <p:blipFill>
          <a:blip r:embed="rId3"/>
          <a:stretch>
            <a:fillRect/>
          </a:stretch>
        </p:blipFill>
        <p:spPr>
          <a:xfrm>
            <a:off x="578708" y="1462088"/>
            <a:ext cx="9096893" cy="4889285"/>
          </a:xfrm>
          <a:prstGeom prst="rect">
            <a:avLst/>
          </a:prstGeom>
        </p:spPr>
      </p:pic>
      <p:sp>
        <p:nvSpPr>
          <p:cNvPr id="5" name="Title 4">
            <a:extLst>
              <a:ext uri="{FF2B5EF4-FFF2-40B4-BE49-F238E27FC236}">
                <a16:creationId xmlns:a16="http://schemas.microsoft.com/office/drawing/2014/main" id="{AEC03776-5AB6-A5EB-CD13-0B88DDE8FE2B}"/>
              </a:ext>
            </a:extLst>
          </p:cNvPr>
          <p:cNvSpPr>
            <a:spLocks noGrp="1"/>
          </p:cNvSpPr>
          <p:nvPr>
            <p:ph type="title"/>
          </p:nvPr>
        </p:nvSpPr>
        <p:spPr>
          <a:xfrm>
            <a:off x="430427" y="136525"/>
            <a:ext cx="10515600" cy="1325563"/>
          </a:xfrm>
        </p:spPr>
        <p:txBody>
          <a:bodyPr/>
          <a:lstStyle/>
          <a:p>
            <a:r>
              <a:rPr lang="en-US" b="1" dirty="0"/>
              <a:t>TRL - Transformer Reinforcement Learning</a:t>
            </a:r>
          </a:p>
        </p:txBody>
      </p:sp>
      <p:sp>
        <p:nvSpPr>
          <p:cNvPr id="7" name="TextBox 6">
            <a:extLst>
              <a:ext uri="{FF2B5EF4-FFF2-40B4-BE49-F238E27FC236}">
                <a16:creationId xmlns:a16="http://schemas.microsoft.com/office/drawing/2014/main" id="{0B195433-94AF-86FC-BAFE-13B15BB569C6}"/>
              </a:ext>
            </a:extLst>
          </p:cNvPr>
          <p:cNvSpPr txBox="1"/>
          <p:nvPr/>
        </p:nvSpPr>
        <p:spPr>
          <a:xfrm>
            <a:off x="8822723" y="6351373"/>
            <a:ext cx="3203489" cy="370102"/>
          </a:xfrm>
          <a:prstGeom prst="rect">
            <a:avLst/>
          </a:prstGeom>
          <a:noFill/>
        </p:spPr>
        <p:txBody>
          <a:bodyPr wrap="square">
            <a:spAutoFit/>
          </a:bodyPr>
          <a:lstStyle/>
          <a:p>
            <a:r>
              <a:rPr lang="en-US" dirty="0"/>
              <a:t>https://</a:t>
            </a:r>
            <a:r>
              <a:rPr lang="en-US" dirty="0" err="1"/>
              <a:t>github.com</a:t>
            </a:r>
            <a:r>
              <a:rPr lang="en-US" dirty="0"/>
              <a:t>/</a:t>
            </a:r>
            <a:r>
              <a:rPr lang="en-US" dirty="0" err="1"/>
              <a:t>lvwerra</a:t>
            </a:r>
            <a:r>
              <a:rPr lang="en-US" dirty="0"/>
              <a:t>/</a:t>
            </a:r>
            <a:r>
              <a:rPr lang="en-US" dirty="0" err="1"/>
              <a:t>trl</a:t>
            </a:r>
            <a:endParaRPr lang="en-US" dirty="0"/>
          </a:p>
        </p:txBody>
      </p:sp>
      <p:sp>
        <p:nvSpPr>
          <p:cNvPr id="8" name="TextBox 7">
            <a:extLst>
              <a:ext uri="{FF2B5EF4-FFF2-40B4-BE49-F238E27FC236}">
                <a16:creationId xmlns:a16="http://schemas.microsoft.com/office/drawing/2014/main" id="{269CBECA-8653-B12F-FC9D-B07B1EB51039}"/>
              </a:ext>
            </a:extLst>
          </p:cNvPr>
          <p:cNvSpPr txBox="1"/>
          <p:nvPr/>
        </p:nvSpPr>
        <p:spPr>
          <a:xfrm>
            <a:off x="8079259" y="1264157"/>
            <a:ext cx="3682314"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Begin TRL tutorial!</a:t>
            </a:r>
          </a:p>
          <a:p>
            <a:pPr marL="742950" lvl="1" indent="-285750">
              <a:buFont typeface="Arial" panose="020B0604020202020204" pitchFamily="34" charset="0"/>
              <a:buChar char="•"/>
            </a:pPr>
            <a:r>
              <a:rPr lang="en-US" sz="2400" dirty="0">
                <a:hlinkClick r:id="rId4"/>
              </a:rPr>
              <a:t>https://github.com/u-brite/rlhf_attis2023</a:t>
            </a:r>
            <a:endParaRPr lang="en-US" sz="2400" dirty="0"/>
          </a:p>
          <a:p>
            <a:pPr marL="285750" indent="-285750">
              <a:buFont typeface="Arial" panose="020B0604020202020204" pitchFamily="34" charset="0"/>
              <a:buChar char="•"/>
            </a:pPr>
            <a:r>
              <a:rPr lang="en-US" sz="2400" dirty="0"/>
              <a:t>Converted python script to </a:t>
            </a:r>
            <a:r>
              <a:rPr lang="en-US" sz="2400" dirty="0" err="1"/>
              <a:t>Jupyter</a:t>
            </a:r>
            <a:r>
              <a:rPr lang="en-US" sz="2400" dirty="0"/>
              <a:t> Notebook I could actually run in Google </a:t>
            </a:r>
            <a:r>
              <a:rPr lang="en-US" sz="2400" dirty="0" err="1"/>
              <a:t>Colab</a:t>
            </a:r>
            <a:endParaRPr lang="en-US" sz="2400" dirty="0"/>
          </a:p>
          <a:p>
            <a:pPr marL="742950" lvl="1" indent="-285750">
              <a:buFont typeface="Arial" panose="020B0604020202020204" pitchFamily="34" charset="0"/>
              <a:buChar char="•"/>
            </a:pPr>
            <a:r>
              <a:rPr lang="en-US" sz="2400" dirty="0"/>
              <a:t>No </a:t>
            </a:r>
            <a:r>
              <a:rPr lang="en-US" sz="2400" dirty="0" err="1"/>
              <a:t>cheaha</a:t>
            </a:r>
            <a:r>
              <a:rPr lang="en-US" sz="2400" dirty="0"/>
              <a:t> today!</a:t>
            </a:r>
          </a:p>
        </p:txBody>
      </p:sp>
    </p:spTree>
    <p:extLst>
      <p:ext uri="{BB962C8B-B14F-4D97-AF65-F5344CB8AC3E}">
        <p14:creationId xmlns:p14="http://schemas.microsoft.com/office/powerpoint/2010/main" val="3634777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D726-B1F7-786A-50A0-00D01C433382}"/>
              </a:ext>
            </a:extLst>
          </p:cNvPr>
          <p:cNvSpPr>
            <a:spLocks noGrp="1"/>
          </p:cNvSpPr>
          <p:nvPr>
            <p:ph type="title"/>
          </p:nvPr>
        </p:nvSpPr>
        <p:spPr/>
        <p:txBody>
          <a:bodyPr/>
          <a:lstStyle/>
          <a:p>
            <a:r>
              <a:rPr lang="en-US" dirty="0"/>
              <a:t>Tutorial Setup</a:t>
            </a:r>
          </a:p>
        </p:txBody>
      </p:sp>
      <p:pic>
        <p:nvPicPr>
          <p:cNvPr id="3" name="Picture 2">
            <a:extLst>
              <a:ext uri="{FF2B5EF4-FFF2-40B4-BE49-F238E27FC236}">
                <a16:creationId xmlns:a16="http://schemas.microsoft.com/office/drawing/2014/main" id="{7A3BFC96-978D-3DDE-4B29-5880481F5BC6}"/>
              </a:ext>
            </a:extLst>
          </p:cNvPr>
          <p:cNvPicPr>
            <a:picLocks noChangeAspect="1"/>
          </p:cNvPicPr>
          <p:nvPr/>
        </p:nvPicPr>
        <p:blipFill>
          <a:blip r:embed="rId2"/>
          <a:stretch>
            <a:fillRect/>
          </a:stretch>
        </p:blipFill>
        <p:spPr>
          <a:xfrm>
            <a:off x="838200" y="2184959"/>
            <a:ext cx="6124497" cy="2150247"/>
          </a:xfrm>
          <a:prstGeom prst="rect">
            <a:avLst/>
          </a:prstGeom>
        </p:spPr>
      </p:pic>
      <p:pic>
        <p:nvPicPr>
          <p:cNvPr id="4" name="Picture 3">
            <a:extLst>
              <a:ext uri="{FF2B5EF4-FFF2-40B4-BE49-F238E27FC236}">
                <a16:creationId xmlns:a16="http://schemas.microsoft.com/office/drawing/2014/main" id="{C1F5AFFF-1FDF-E2CD-430A-3BDB0DA18839}"/>
              </a:ext>
            </a:extLst>
          </p:cNvPr>
          <p:cNvPicPr>
            <a:picLocks noChangeAspect="1"/>
          </p:cNvPicPr>
          <p:nvPr/>
        </p:nvPicPr>
        <p:blipFill>
          <a:blip r:embed="rId3"/>
          <a:stretch>
            <a:fillRect/>
          </a:stretch>
        </p:blipFill>
        <p:spPr>
          <a:xfrm>
            <a:off x="7780638" y="251597"/>
            <a:ext cx="4267200" cy="5613400"/>
          </a:xfrm>
          <a:prstGeom prst="rect">
            <a:avLst/>
          </a:prstGeom>
        </p:spPr>
      </p:pic>
    </p:spTree>
    <p:extLst>
      <p:ext uri="{BB962C8B-B14F-4D97-AF65-F5344CB8AC3E}">
        <p14:creationId xmlns:p14="http://schemas.microsoft.com/office/powerpoint/2010/main" val="3409098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D626E0-C2BD-9AE9-05E0-A2F15489641F}"/>
              </a:ext>
            </a:extLst>
          </p:cNvPr>
          <p:cNvSpPr txBox="1"/>
          <p:nvPr/>
        </p:nvSpPr>
        <p:spPr>
          <a:xfrm>
            <a:off x="8914370" y="6511960"/>
            <a:ext cx="3376484" cy="307777"/>
          </a:xfrm>
          <a:prstGeom prst="rect">
            <a:avLst/>
          </a:prstGeom>
          <a:noFill/>
        </p:spPr>
        <p:txBody>
          <a:bodyPr wrap="square">
            <a:spAutoFit/>
          </a:bodyPr>
          <a:lstStyle/>
          <a:p>
            <a:r>
              <a:rPr lang="en-US" sz="1400" dirty="0">
                <a:hlinkClick r:id="rId2"/>
              </a:rPr>
              <a:t>https://huggingface.co/welcome</a:t>
            </a:r>
            <a:endParaRPr lang="en-US" sz="1400" dirty="0"/>
          </a:p>
        </p:txBody>
      </p:sp>
      <p:pic>
        <p:nvPicPr>
          <p:cNvPr id="5" name="Picture 4">
            <a:extLst>
              <a:ext uri="{FF2B5EF4-FFF2-40B4-BE49-F238E27FC236}">
                <a16:creationId xmlns:a16="http://schemas.microsoft.com/office/drawing/2014/main" id="{BA35A966-800A-6710-BB0B-86BC5FD91E17}"/>
              </a:ext>
            </a:extLst>
          </p:cNvPr>
          <p:cNvPicPr>
            <a:picLocks noChangeAspect="1"/>
          </p:cNvPicPr>
          <p:nvPr/>
        </p:nvPicPr>
        <p:blipFill>
          <a:blip r:embed="rId3"/>
          <a:stretch>
            <a:fillRect/>
          </a:stretch>
        </p:blipFill>
        <p:spPr>
          <a:xfrm>
            <a:off x="455140" y="462438"/>
            <a:ext cx="8874793" cy="5839508"/>
          </a:xfrm>
          <a:prstGeom prst="rect">
            <a:avLst/>
          </a:prstGeom>
        </p:spPr>
      </p:pic>
      <p:sp>
        <p:nvSpPr>
          <p:cNvPr id="10" name="TextBox 9">
            <a:extLst>
              <a:ext uri="{FF2B5EF4-FFF2-40B4-BE49-F238E27FC236}">
                <a16:creationId xmlns:a16="http://schemas.microsoft.com/office/drawing/2014/main" id="{CD1BF2C3-66D3-CF56-4B19-85035D626815}"/>
              </a:ext>
            </a:extLst>
          </p:cNvPr>
          <p:cNvSpPr txBox="1"/>
          <p:nvPr/>
        </p:nvSpPr>
        <p:spPr>
          <a:xfrm>
            <a:off x="9477632" y="1055562"/>
            <a:ext cx="2582563"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Get a </a:t>
            </a:r>
            <a:r>
              <a:rPr lang="en-US" sz="2400" dirty="0" err="1"/>
              <a:t>huggingface</a:t>
            </a:r>
            <a:r>
              <a:rPr lang="en-US" sz="2400" dirty="0"/>
              <a:t> account if you don’t have one already</a:t>
            </a:r>
          </a:p>
          <a:p>
            <a:pPr marL="285750" indent="-285750">
              <a:buFont typeface="Arial" panose="020B0604020202020204" pitchFamily="34" charset="0"/>
              <a:buChar char="•"/>
            </a:pPr>
            <a:r>
              <a:rPr lang="en-US" sz="2400" dirty="0"/>
              <a:t>You will need to copy in your token to access the models later in the tutorial</a:t>
            </a:r>
          </a:p>
        </p:txBody>
      </p:sp>
    </p:spTree>
    <p:extLst>
      <p:ext uri="{BB962C8B-B14F-4D97-AF65-F5344CB8AC3E}">
        <p14:creationId xmlns:p14="http://schemas.microsoft.com/office/powerpoint/2010/main" val="832806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037E-AB66-23B3-E1C8-3B9618DD01DE}"/>
              </a:ext>
            </a:extLst>
          </p:cNvPr>
          <p:cNvSpPr>
            <a:spLocks noGrp="1"/>
          </p:cNvSpPr>
          <p:nvPr>
            <p:ph type="title"/>
          </p:nvPr>
        </p:nvSpPr>
        <p:spPr/>
        <p:txBody>
          <a:bodyPr/>
          <a:lstStyle/>
          <a:p>
            <a:r>
              <a:rPr lang="en-US" dirty="0"/>
              <a:t>RLHF: Reinforcement Learning with Human Feedback</a:t>
            </a:r>
          </a:p>
        </p:txBody>
      </p:sp>
      <p:sp>
        <p:nvSpPr>
          <p:cNvPr id="6" name="Text Placeholder 5">
            <a:extLst>
              <a:ext uri="{FF2B5EF4-FFF2-40B4-BE49-F238E27FC236}">
                <a16:creationId xmlns:a16="http://schemas.microsoft.com/office/drawing/2014/main" id="{742C3524-0479-FA67-FDAF-D707ED413C20}"/>
              </a:ext>
            </a:extLst>
          </p:cNvPr>
          <p:cNvSpPr>
            <a:spLocks noGrp="1"/>
          </p:cNvSpPr>
          <p:nvPr>
            <p:ph type="body" idx="1"/>
          </p:nvPr>
        </p:nvSpPr>
        <p:spPr/>
        <p:txBody>
          <a:bodyPr/>
          <a:lstStyle/>
          <a:p>
            <a:r>
              <a:rPr lang="en-US" dirty="0"/>
              <a:t>Technical Motivation</a:t>
            </a:r>
          </a:p>
        </p:txBody>
      </p:sp>
      <p:sp>
        <p:nvSpPr>
          <p:cNvPr id="7" name="Content Placeholder 6">
            <a:extLst>
              <a:ext uri="{FF2B5EF4-FFF2-40B4-BE49-F238E27FC236}">
                <a16:creationId xmlns:a16="http://schemas.microsoft.com/office/drawing/2014/main" id="{1B063387-460B-90A0-6732-7B1D74921333}"/>
              </a:ext>
            </a:extLst>
          </p:cNvPr>
          <p:cNvSpPr>
            <a:spLocks noGrp="1"/>
          </p:cNvSpPr>
          <p:nvPr>
            <p:ph sz="half" idx="2"/>
          </p:nvPr>
        </p:nvSpPr>
        <p:spPr/>
        <p:txBody>
          <a:bodyPr>
            <a:normAutofit fontScale="92500" lnSpcReduction="20000"/>
          </a:bodyPr>
          <a:lstStyle/>
          <a:p>
            <a:r>
              <a:rPr lang="en-US" dirty="0"/>
              <a:t>Language models typically trained with next token prediction loss as measured by cross entropy loss function</a:t>
            </a:r>
          </a:p>
          <a:p>
            <a:r>
              <a:rPr lang="en-US" dirty="0"/>
              <a:t>Not ideal metric, score is dependent on tokenization vocabulary, ignores synonyms, </a:t>
            </a:r>
            <a:r>
              <a:rPr lang="en-US" dirty="0" err="1"/>
              <a:t>etc</a:t>
            </a:r>
            <a:r>
              <a:rPr lang="en-US" dirty="0"/>
              <a:t>…</a:t>
            </a:r>
          </a:p>
          <a:p>
            <a:r>
              <a:rPr lang="en-US" dirty="0"/>
              <a:t>Want a more human metric (BLEU, ROUGE), actual humans even better!</a:t>
            </a:r>
          </a:p>
        </p:txBody>
      </p:sp>
      <p:sp>
        <p:nvSpPr>
          <p:cNvPr id="12" name="Text Placeholder 11">
            <a:extLst>
              <a:ext uri="{FF2B5EF4-FFF2-40B4-BE49-F238E27FC236}">
                <a16:creationId xmlns:a16="http://schemas.microsoft.com/office/drawing/2014/main" id="{8ED4CA8D-818A-F696-9B32-CAD207A4654C}"/>
              </a:ext>
            </a:extLst>
          </p:cNvPr>
          <p:cNvSpPr>
            <a:spLocks noGrp="1"/>
          </p:cNvSpPr>
          <p:nvPr>
            <p:ph type="body" sz="quarter" idx="3"/>
          </p:nvPr>
        </p:nvSpPr>
        <p:spPr/>
        <p:txBody>
          <a:bodyPr/>
          <a:lstStyle/>
          <a:p>
            <a:r>
              <a:rPr lang="en-US" dirty="0"/>
              <a:t>LLM Alignment Problem</a:t>
            </a:r>
          </a:p>
        </p:txBody>
      </p:sp>
      <p:sp>
        <p:nvSpPr>
          <p:cNvPr id="13" name="Content Placeholder 12">
            <a:extLst>
              <a:ext uri="{FF2B5EF4-FFF2-40B4-BE49-F238E27FC236}">
                <a16:creationId xmlns:a16="http://schemas.microsoft.com/office/drawing/2014/main" id="{CC20B90F-2E75-2C5A-8896-A692231333D2}"/>
              </a:ext>
            </a:extLst>
          </p:cNvPr>
          <p:cNvSpPr>
            <a:spLocks noGrp="1"/>
          </p:cNvSpPr>
          <p:nvPr>
            <p:ph sz="quarter" idx="4"/>
          </p:nvPr>
        </p:nvSpPr>
        <p:spPr/>
        <p:txBody>
          <a:bodyPr/>
          <a:lstStyle/>
          <a:p>
            <a:r>
              <a:rPr lang="en-US" dirty="0">
                <a:latin typeface="Calibri" panose="020F0502020204030204" pitchFamily="34" charset="0"/>
                <a:cs typeface="Calibri" panose="020F0502020204030204" pitchFamily="34" charset="0"/>
              </a:rPr>
              <a:t>“t</a:t>
            </a:r>
            <a:r>
              <a:rPr lang="en-US" dirty="0">
                <a:effectLst/>
                <a:latin typeface="Calibri" panose="020F0502020204030204" pitchFamily="34" charset="0"/>
                <a:cs typeface="Calibri" panose="020F0502020204030204" pitchFamily="34" charset="0"/>
              </a:rPr>
              <a:t>he language modeling objective used for many recent large LMs—predicting the next token on a webpage from the internet—is different from the objective “follow the user’s instructions helpfully and safely”” </a:t>
            </a:r>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EC7CA32-4478-B281-9AB9-146F3971E286}"/>
              </a:ext>
            </a:extLst>
          </p:cNvPr>
          <p:cNvSpPr txBox="1"/>
          <p:nvPr/>
        </p:nvSpPr>
        <p:spPr>
          <a:xfrm>
            <a:off x="-43847" y="6488668"/>
            <a:ext cx="3462528" cy="369332"/>
          </a:xfrm>
          <a:prstGeom prst="rect">
            <a:avLst/>
          </a:prstGeom>
          <a:noFill/>
        </p:spPr>
        <p:txBody>
          <a:bodyPr wrap="square">
            <a:spAutoFit/>
          </a:bodyPr>
          <a:lstStyle/>
          <a:p>
            <a:r>
              <a:rPr lang="en-US" dirty="0">
                <a:hlinkClick r:id="rId3"/>
              </a:rPr>
              <a:t>https://huggingface.co/blog/rlhf</a:t>
            </a:r>
            <a:endParaRPr lang="en-US" dirty="0"/>
          </a:p>
        </p:txBody>
      </p:sp>
      <p:sp>
        <p:nvSpPr>
          <p:cNvPr id="15" name="TextBox 14">
            <a:extLst>
              <a:ext uri="{FF2B5EF4-FFF2-40B4-BE49-F238E27FC236}">
                <a16:creationId xmlns:a16="http://schemas.microsoft.com/office/drawing/2014/main" id="{FA4421CE-1609-0FCB-E2E9-5D95E35DC5D3}"/>
              </a:ext>
            </a:extLst>
          </p:cNvPr>
          <p:cNvSpPr txBox="1"/>
          <p:nvPr/>
        </p:nvSpPr>
        <p:spPr>
          <a:xfrm>
            <a:off x="6172200" y="6029059"/>
            <a:ext cx="6147486" cy="738664"/>
          </a:xfrm>
          <a:prstGeom prst="rect">
            <a:avLst/>
          </a:prstGeom>
          <a:noFill/>
        </p:spPr>
        <p:txBody>
          <a:bodyPr wrap="square">
            <a:spAutoFit/>
          </a:bodyPr>
          <a:lstStyle/>
          <a:p>
            <a:r>
              <a:rPr lang="en-US" sz="1400" dirty="0"/>
              <a:t>Ouyang, L., Wu, J., Jiang, X., Almeida, D., Wainwright, C., Mishkin, P., ... &amp; Lowe, R. (2022). Training language models to follow instructions with human feedback. </a:t>
            </a:r>
            <a:r>
              <a:rPr lang="en-US" sz="1400" i="1" dirty="0"/>
              <a:t>Advances in Neural Information Processing Systems</a:t>
            </a:r>
            <a:r>
              <a:rPr lang="en-US" sz="1400" dirty="0"/>
              <a:t>, </a:t>
            </a:r>
            <a:r>
              <a:rPr lang="en-US" sz="1400" i="1" dirty="0"/>
              <a:t>35</a:t>
            </a:r>
            <a:r>
              <a:rPr lang="en-US" sz="1400" dirty="0"/>
              <a:t>, 27730-27744.</a:t>
            </a:r>
          </a:p>
        </p:txBody>
      </p:sp>
    </p:spTree>
    <p:extLst>
      <p:ext uri="{BB962C8B-B14F-4D97-AF65-F5344CB8AC3E}">
        <p14:creationId xmlns:p14="http://schemas.microsoft.com/office/powerpoint/2010/main" val="367098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F01-AEF0-3A5A-A9D2-5F8E6E4479C8}"/>
              </a:ext>
            </a:extLst>
          </p:cNvPr>
          <p:cNvSpPr>
            <a:spLocks noGrp="1"/>
          </p:cNvSpPr>
          <p:nvPr>
            <p:ph type="title"/>
          </p:nvPr>
        </p:nvSpPr>
        <p:spPr/>
        <p:txBody>
          <a:bodyPr/>
          <a:lstStyle/>
          <a:p>
            <a:r>
              <a:rPr lang="en-US" dirty="0"/>
              <a:t>Alignment Problem: Commercial Motivations</a:t>
            </a:r>
          </a:p>
        </p:txBody>
      </p:sp>
      <p:sp>
        <p:nvSpPr>
          <p:cNvPr id="3" name="Text Placeholder 2">
            <a:extLst>
              <a:ext uri="{FF2B5EF4-FFF2-40B4-BE49-F238E27FC236}">
                <a16:creationId xmlns:a16="http://schemas.microsoft.com/office/drawing/2014/main" id="{606FBA82-0F83-EA4C-3A0A-90721B897546}"/>
              </a:ext>
            </a:extLst>
          </p:cNvPr>
          <p:cNvSpPr>
            <a:spLocks noGrp="1"/>
          </p:cNvSpPr>
          <p:nvPr>
            <p:ph type="body" idx="1"/>
          </p:nvPr>
        </p:nvSpPr>
        <p:spPr/>
        <p:txBody>
          <a:bodyPr/>
          <a:lstStyle/>
          <a:p>
            <a:r>
              <a:rPr lang="en-US" dirty="0"/>
              <a:t>Less Toxic</a:t>
            </a:r>
          </a:p>
        </p:txBody>
      </p:sp>
      <p:sp>
        <p:nvSpPr>
          <p:cNvPr id="4" name="Content Placeholder 3">
            <a:extLst>
              <a:ext uri="{FF2B5EF4-FFF2-40B4-BE49-F238E27FC236}">
                <a16:creationId xmlns:a16="http://schemas.microsoft.com/office/drawing/2014/main" id="{4B22E7E9-5BCB-CF61-6B7C-6DB7D97717D0}"/>
              </a:ext>
            </a:extLst>
          </p:cNvPr>
          <p:cNvSpPr>
            <a:spLocks noGrp="1"/>
          </p:cNvSpPr>
          <p:nvPr>
            <p:ph sz="half" idx="2"/>
          </p:nvPr>
        </p:nvSpPr>
        <p:spPr/>
        <p:txBody>
          <a:bodyPr/>
          <a:lstStyle/>
          <a:p>
            <a:r>
              <a:rPr lang="en-US" dirty="0"/>
              <a:t>Large language models are not just large in terms of parameter size, they are also trained on </a:t>
            </a:r>
            <a:r>
              <a:rPr lang="en-US" u="sng" dirty="0"/>
              <a:t>large</a:t>
            </a:r>
            <a:r>
              <a:rPr lang="en-US" dirty="0"/>
              <a:t> amounts of text</a:t>
            </a:r>
          </a:p>
          <a:p>
            <a:r>
              <a:rPr lang="en-US" dirty="0">
                <a:latin typeface="Calibri" panose="020F0502020204030204" pitchFamily="34" charset="0"/>
                <a:cs typeface="Calibri" panose="020F0502020204030204" pitchFamily="34" charset="0"/>
              </a:rPr>
              <a:t>“</a:t>
            </a:r>
            <a:r>
              <a:rPr lang="en-US" dirty="0">
                <a:effectLst/>
                <a:latin typeface="Calibri" panose="020F0502020204030204" pitchFamily="34" charset="0"/>
                <a:cs typeface="Calibri" panose="020F0502020204030204" pitchFamily="34" charset="0"/>
              </a:rPr>
              <a:t>the training data has been shown to have problematic characteristics”</a:t>
            </a:r>
            <a:endParaRPr lang="en-US" dirty="0">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2AD0C683-A05C-AF6D-FA79-5F032E720D1F}"/>
              </a:ext>
            </a:extLst>
          </p:cNvPr>
          <p:cNvSpPr>
            <a:spLocks noGrp="1"/>
          </p:cNvSpPr>
          <p:nvPr>
            <p:ph type="body" sz="quarter" idx="3"/>
          </p:nvPr>
        </p:nvSpPr>
        <p:spPr/>
        <p:txBody>
          <a:bodyPr/>
          <a:lstStyle/>
          <a:p>
            <a:r>
              <a:rPr lang="en-US" dirty="0"/>
              <a:t>More Helpful and Honest</a:t>
            </a:r>
          </a:p>
        </p:txBody>
      </p:sp>
      <p:sp>
        <p:nvSpPr>
          <p:cNvPr id="8" name="TextBox 7">
            <a:extLst>
              <a:ext uri="{FF2B5EF4-FFF2-40B4-BE49-F238E27FC236}">
                <a16:creationId xmlns:a16="http://schemas.microsoft.com/office/drawing/2014/main" id="{076F290C-A8FB-FD22-F59B-3F0B0FD5D67E}"/>
              </a:ext>
            </a:extLst>
          </p:cNvPr>
          <p:cNvSpPr txBox="1"/>
          <p:nvPr/>
        </p:nvSpPr>
        <p:spPr>
          <a:xfrm>
            <a:off x="98427" y="5380672"/>
            <a:ext cx="6096000" cy="1477328"/>
          </a:xfrm>
          <a:prstGeom prst="rect">
            <a:avLst/>
          </a:prstGeom>
          <a:noFill/>
        </p:spPr>
        <p:txBody>
          <a:bodyPr wrap="square">
            <a:spAutoFit/>
          </a:bodyPr>
          <a:lstStyle/>
          <a:p>
            <a:r>
              <a:rPr lang="en-US" dirty="0"/>
              <a:t>Bender, E. M., </a:t>
            </a:r>
            <a:r>
              <a:rPr lang="en-US" dirty="0" err="1"/>
              <a:t>Gebru</a:t>
            </a:r>
            <a:r>
              <a:rPr lang="en-US" dirty="0"/>
              <a:t>, T., McMillan-Major, A., &amp; </a:t>
            </a:r>
            <a:r>
              <a:rPr lang="en-US" dirty="0" err="1"/>
              <a:t>Shmitchell</a:t>
            </a:r>
            <a:r>
              <a:rPr lang="en-US" dirty="0"/>
              <a:t>, S. (2021, March). On the Dangers of Stochastic Parrots: Can Language Models Be Too Big?🦜. In </a:t>
            </a:r>
            <a:r>
              <a:rPr lang="en-US" i="1" dirty="0"/>
              <a:t>Proceedings of the 2021 ACM conference on fairness, accountability, and transparency</a:t>
            </a:r>
            <a:r>
              <a:rPr lang="en-US" dirty="0"/>
              <a:t> (pp. 610-623).</a:t>
            </a:r>
          </a:p>
        </p:txBody>
      </p:sp>
      <p:sp>
        <p:nvSpPr>
          <p:cNvPr id="11" name="TextBox 10">
            <a:extLst>
              <a:ext uri="{FF2B5EF4-FFF2-40B4-BE49-F238E27FC236}">
                <a16:creationId xmlns:a16="http://schemas.microsoft.com/office/drawing/2014/main" id="{39D26C0F-2F8A-D672-846F-B274B66C12E5}"/>
              </a:ext>
            </a:extLst>
          </p:cNvPr>
          <p:cNvSpPr txBox="1"/>
          <p:nvPr/>
        </p:nvSpPr>
        <p:spPr>
          <a:xfrm>
            <a:off x="6172200" y="2840736"/>
            <a:ext cx="1911096"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13" name="Content Placeholder 12">
            <a:extLst>
              <a:ext uri="{FF2B5EF4-FFF2-40B4-BE49-F238E27FC236}">
                <a16:creationId xmlns:a16="http://schemas.microsoft.com/office/drawing/2014/main" id="{9971B22C-449D-25F7-AB15-98FF01101B78}"/>
              </a:ext>
            </a:extLst>
          </p:cNvPr>
          <p:cNvSpPr>
            <a:spLocks noGrp="1"/>
          </p:cNvSpPr>
          <p:nvPr>
            <p:ph sz="quarter" idx="4"/>
          </p:nvPr>
        </p:nvSpPr>
        <p:spPr/>
        <p:txBody>
          <a:bodyPr/>
          <a:lstStyle/>
          <a:p>
            <a:pPr marL="285750" indent="-285750">
              <a:buFont typeface="Arial" panose="020B0604020202020204" pitchFamily="34" charset="0"/>
              <a:buChar char="•"/>
            </a:pPr>
            <a:r>
              <a:rPr lang="en-US" dirty="0"/>
              <a:t>Downstream users of LLM don’t care how well the LLM performs on next word prediction</a:t>
            </a:r>
          </a:p>
          <a:p>
            <a:pPr marL="285750" indent="-285750">
              <a:buFont typeface="Arial" panose="020B0604020202020204" pitchFamily="34" charset="0"/>
              <a:buChar char="•"/>
            </a:pPr>
            <a:r>
              <a:rPr lang="en-US" dirty="0"/>
              <a:t>Humans are users and humans want helpful models</a:t>
            </a:r>
          </a:p>
          <a:p>
            <a:pPr marL="285750" indent="-285750">
              <a:buFont typeface="Arial" panose="020B0604020202020204" pitchFamily="34" charset="0"/>
              <a:buChar char="•"/>
            </a:pPr>
            <a:r>
              <a:rPr lang="en-US" dirty="0"/>
              <a:t>Some folks may be surprised but not all information on the Internet is true!</a:t>
            </a:r>
          </a:p>
        </p:txBody>
      </p:sp>
    </p:spTree>
    <p:extLst>
      <p:ext uri="{BB962C8B-B14F-4D97-AF65-F5344CB8AC3E}">
        <p14:creationId xmlns:p14="http://schemas.microsoft.com/office/powerpoint/2010/main" val="25503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Magnifying glass and question mark">
            <a:extLst>
              <a:ext uri="{FF2B5EF4-FFF2-40B4-BE49-F238E27FC236}">
                <a16:creationId xmlns:a16="http://schemas.microsoft.com/office/drawing/2014/main" id="{8C03C6AA-8977-7236-534D-B5E2BF3B5641}"/>
              </a:ext>
            </a:extLst>
          </p:cNvPr>
          <p:cNvPicPr>
            <a:picLocks noChangeAspect="1"/>
          </p:cNvPicPr>
          <p:nvPr/>
        </p:nvPicPr>
        <p:blipFill rotWithShape="1">
          <a:blip r:embed="rId3"/>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A607664-939C-4DF4-8933-50923E75A273}"/>
              </a:ext>
            </a:extLst>
          </p:cNvPr>
          <p:cNvSpPr>
            <a:spLocks noGrp="1"/>
          </p:cNvSpPr>
          <p:nvPr>
            <p:ph type="title"/>
          </p:nvPr>
        </p:nvSpPr>
        <p:spPr>
          <a:xfrm>
            <a:off x="321276" y="641366"/>
            <a:ext cx="11738919" cy="556054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4800" dirty="0">
                <a:solidFill>
                  <a:srgbClr val="FFFFFF"/>
                </a:solidFill>
              </a:rPr>
              <a:t>How does RLHF work to solve this problem? </a:t>
            </a: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r>
              <a:rPr lang="en-US" sz="4800" dirty="0">
                <a:solidFill>
                  <a:srgbClr val="FFFFFF"/>
                </a:solidFill>
              </a:rPr>
              <a:t>Ask </a:t>
            </a:r>
            <a:r>
              <a:rPr lang="en-US" sz="4800" dirty="0" err="1">
                <a:solidFill>
                  <a:srgbClr val="FFFFFF"/>
                </a:solidFill>
              </a:rPr>
              <a:t>ChatGPT</a:t>
            </a:r>
            <a:r>
              <a:rPr lang="en-US" sz="4800" dirty="0">
                <a:solidFill>
                  <a:srgbClr val="FFFFFF"/>
                </a:solidFill>
              </a:rPr>
              <a:t>?!</a:t>
            </a:r>
          </a:p>
        </p:txBody>
      </p:sp>
    </p:spTree>
    <p:extLst>
      <p:ext uri="{BB962C8B-B14F-4D97-AF65-F5344CB8AC3E}">
        <p14:creationId xmlns:p14="http://schemas.microsoft.com/office/powerpoint/2010/main" val="3566643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7230D1-B266-EF97-1A4B-C8775C597770}"/>
              </a:ext>
            </a:extLst>
          </p:cNvPr>
          <p:cNvSpPr txBox="1"/>
          <p:nvPr/>
        </p:nvSpPr>
        <p:spPr>
          <a:xfrm>
            <a:off x="402336" y="912346"/>
            <a:ext cx="11789664" cy="5847755"/>
          </a:xfrm>
          <a:prstGeom prst="rect">
            <a:avLst/>
          </a:prstGeom>
          <a:noFill/>
        </p:spPr>
        <p:txBody>
          <a:bodyPr wrap="square">
            <a:spAutoFit/>
          </a:bodyPr>
          <a:lstStyle/>
          <a:p>
            <a:r>
              <a:rPr lang="en-US" sz="2200" dirty="0"/>
              <a:t>Sure! So, imagine you're playing a game where you have to make up a story. Every time you say a good sentence, your friends give you a treat. But if you say something silly or nonsensical, you don't get a treat.</a:t>
            </a:r>
          </a:p>
          <a:p>
            <a:endParaRPr lang="en-US" sz="2200" dirty="0"/>
          </a:p>
          <a:p>
            <a:r>
              <a:rPr lang="en-US" sz="2200" dirty="0"/>
              <a:t>Now, imagine you have a robot friend who's learning how to play this game too. At first, the robot might not know what to say, but it can watch you play and learn from your example.</a:t>
            </a:r>
          </a:p>
          <a:p>
            <a:r>
              <a:rPr lang="en-US" sz="2200" dirty="0"/>
              <a:t>But what happens when the robot encounters a word it doesn't know, like "abracadabra"? It might get stuck and not know what to say next.</a:t>
            </a:r>
          </a:p>
          <a:p>
            <a:endParaRPr lang="en-US" sz="2200" dirty="0"/>
          </a:p>
          <a:p>
            <a:r>
              <a:rPr lang="en-US" sz="2200" dirty="0"/>
              <a:t>That's where RLHF comes in. It's like the robot has a teacher who tells it when it's doing a good job and when it's not. The robot can learn from its mistakes and get better at making up stories, even when it encounters new or unusual words.</a:t>
            </a:r>
          </a:p>
          <a:p>
            <a:endParaRPr lang="en-US" sz="2200" dirty="0"/>
          </a:p>
          <a:p>
            <a:r>
              <a:rPr lang="en-US" sz="2200" dirty="0"/>
              <a:t>So, RLHF is a way for the robot to learn how to generate sentences by combining different types of models and getting feedback from its "teacher" in the form of rewards or punishments. This helps the robot get better at generating sentences and telling stories, just like you get better at a game when you practice and get feedback from your friends.</a:t>
            </a:r>
          </a:p>
        </p:txBody>
      </p:sp>
      <p:sp>
        <p:nvSpPr>
          <p:cNvPr id="7" name="TextBox 6">
            <a:extLst>
              <a:ext uri="{FF2B5EF4-FFF2-40B4-BE49-F238E27FC236}">
                <a16:creationId xmlns:a16="http://schemas.microsoft.com/office/drawing/2014/main" id="{4F251E4B-63DA-79D1-DE78-05C902355B6E}"/>
              </a:ext>
            </a:extLst>
          </p:cNvPr>
          <p:cNvSpPr txBox="1"/>
          <p:nvPr/>
        </p:nvSpPr>
        <p:spPr>
          <a:xfrm>
            <a:off x="914400" y="219379"/>
            <a:ext cx="10984992" cy="523220"/>
          </a:xfrm>
          <a:prstGeom prst="rect">
            <a:avLst/>
          </a:prstGeom>
          <a:noFill/>
        </p:spPr>
        <p:txBody>
          <a:bodyPr wrap="square">
            <a:spAutoFit/>
          </a:bodyPr>
          <a:lstStyle/>
          <a:p>
            <a:r>
              <a:rPr lang="en-US" sz="2800" b="1" dirty="0"/>
              <a:t>Can you explain how RLHF works for language models like I am five?</a:t>
            </a:r>
          </a:p>
        </p:txBody>
      </p:sp>
    </p:spTree>
    <p:extLst>
      <p:ext uri="{BB962C8B-B14F-4D97-AF65-F5344CB8AC3E}">
        <p14:creationId xmlns:p14="http://schemas.microsoft.com/office/powerpoint/2010/main" val="1502086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raft alphabet on a black surface">
            <a:extLst>
              <a:ext uri="{FF2B5EF4-FFF2-40B4-BE49-F238E27FC236}">
                <a16:creationId xmlns:a16="http://schemas.microsoft.com/office/drawing/2014/main" id="{DC2969EB-F2E6-C035-2824-5E99F4BA86DF}"/>
              </a:ext>
            </a:extLst>
          </p:cNvPr>
          <p:cNvPicPr>
            <a:picLocks noChangeAspect="1"/>
          </p:cNvPicPr>
          <p:nvPr/>
        </p:nvPicPr>
        <p:blipFill rotWithShape="1">
          <a:blip r:embed="rId2"/>
          <a:srcRect l="3497" r="2386" b="-1"/>
          <a:stretch/>
        </p:blipFill>
        <p:spPr>
          <a:xfrm>
            <a:off x="2522358"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CC8207-5CC1-3DE2-B4FA-8DE279A237D2}"/>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dirty="0"/>
              <a:t>Step 1:</a:t>
            </a:r>
            <a:br>
              <a:rPr lang="en-US" sz="5200" dirty="0"/>
            </a:br>
            <a:r>
              <a:rPr lang="en-US" sz="5200" dirty="0"/>
              <a:t>Initial Model</a:t>
            </a:r>
          </a:p>
        </p:txBody>
      </p:sp>
    </p:spTree>
    <p:extLst>
      <p:ext uri="{BB962C8B-B14F-4D97-AF65-F5344CB8AC3E}">
        <p14:creationId xmlns:p14="http://schemas.microsoft.com/office/powerpoint/2010/main" val="713394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D9503-B47A-7EAF-100C-E8AB3C453EDD}"/>
              </a:ext>
            </a:extLst>
          </p:cNvPr>
          <p:cNvPicPr>
            <a:picLocks noChangeAspect="1"/>
          </p:cNvPicPr>
          <p:nvPr/>
        </p:nvPicPr>
        <p:blipFill>
          <a:blip r:embed="rId3"/>
          <a:stretch>
            <a:fillRect/>
          </a:stretch>
        </p:blipFill>
        <p:spPr>
          <a:xfrm>
            <a:off x="741405" y="166335"/>
            <a:ext cx="3986599" cy="6525329"/>
          </a:xfrm>
          <a:prstGeom prst="rect">
            <a:avLst/>
          </a:prstGeom>
        </p:spPr>
      </p:pic>
      <p:sp>
        <p:nvSpPr>
          <p:cNvPr id="4" name="TextBox 3">
            <a:extLst>
              <a:ext uri="{FF2B5EF4-FFF2-40B4-BE49-F238E27FC236}">
                <a16:creationId xmlns:a16="http://schemas.microsoft.com/office/drawing/2014/main" id="{47B0F6EE-AD1A-1AF8-2E27-11231A6185AC}"/>
              </a:ext>
            </a:extLst>
          </p:cNvPr>
          <p:cNvSpPr txBox="1"/>
          <p:nvPr/>
        </p:nvSpPr>
        <p:spPr>
          <a:xfrm>
            <a:off x="5352537" y="740025"/>
            <a:ext cx="6098058" cy="4893647"/>
          </a:xfrm>
          <a:prstGeom prst="rect">
            <a:avLst/>
          </a:prstGeom>
          <a:noFill/>
        </p:spPr>
        <p:txBody>
          <a:bodyPr wrap="square">
            <a:spAutoFit/>
          </a:bodyPr>
          <a:lstStyle/>
          <a:p>
            <a:r>
              <a:rPr lang="en-US" sz="2400" dirty="0"/>
              <a:t>{ "</a:t>
            </a:r>
            <a:r>
              <a:rPr lang="en-US" sz="2400" b="1" dirty="0"/>
              <a:t>instruction</a:t>
            </a:r>
            <a:r>
              <a:rPr lang="en-US" sz="2400" dirty="0"/>
              <a:t>": "Answer this question truthfully",</a:t>
            </a:r>
          </a:p>
          <a:p>
            <a:r>
              <a:rPr lang="en-US" sz="2400" dirty="0"/>
              <a:t> "</a:t>
            </a:r>
            <a:r>
              <a:rPr lang="en-US" sz="2400" b="1" dirty="0"/>
              <a:t>input</a:t>
            </a:r>
            <a:r>
              <a:rPr lang="en-US" sz="2400" dirty="0"/>
              <a:t>": "What are the symptoms of Anaphylaxis?",</a:t>
            </a:r>
          </a:p>
          <a:p>
            <a:r>
              <a:rPr lang="en-US" sz="2400" dirty="0"/>
              <a:t> "</a:t>
            </a:r>
            <a:r>
              <a:rPr lang="en-US" sz="2400" b="1" dirty="0"/>
              <a:t>output</a:t>
            </a:r>
            <a:r>
              <a:rPr lang="en-US" sz="2400" dirty="0"/>
              <a:t>": "Symptoms develop rapidly, often within seconds or minutes. They may include the following:\</a:t>
            </a:r>
            <a:r>
              <a:rPr lang="en-US" sz="2400" dirty="0" err="1"/>
              <a:t>nAbdominal</a:t>
            </a:r>
            <a:r>
              <a:rPr lang="en-US" sz="2400" dirty="0"/>
              <a:t> pain or cramping Abnormal (high-pitched) breathing sounds Anxiety Confusion Cough Diarrhea Difficulty breathing Difficulty swallowing Fainting, light-headedness, dizziness Hives, itchiness Nasal congestion Nausea, vomiting Palpitations Skin redness Slurred speech Wheezing" },</a:t>
            </a:r>
          </a:p>
        </p:txBody>
      </p:sp>
      <p:sp>
        <p:nvSpPr>
          <p:cNvPr id="6" name="TextBox 5">
            <a:extLst>
              <a:ext uri="{FF2B5EF4-FFF2-40B4-BE49-F238E27FC236}">
                <a16:creationId xmlns:a16="http://schemas.microsoft.com/office/drawing/2014/main" id="{9EAF9A0F-86F5-5EEC-A9B5-B4117E6D5191}"/>
              </a:ext>
            </a:extLst>
          </p:cNvPr>
          <p:cNvSpPr txBox="1"/>
          <p:nvPr/>
        </p:nvSpPr>
        <p:spPr>
          <a:xfrm>
            <a:off x="6430664" y="6211669"/>
            <a:ext cx="5761336" cy="646331"/>
          </a:xfrm>
          <a:prstGeom prst="rect">
            <a:avLst/>
          </a:prstGeom>
          <a:noFill/>
        </p:spPr>
        <p:txBody>
          <a:bodyPr wrap="square">
            <a:spAutoFit/>
          </a:bodyPr>
          <a:lstStyle/>
          <a:p>
            <a:r>
              <a:rPr lang="en-US" dirty="0">
                <a:hlinkClick r:id="rId4"/>
              </a:rPr>
              <a:t>https://raw.githubusercontent.com/kbressem/medAlpaca/main/medical_meadow_small.json</a:t>
            </a:r>
            <a:endParaRPr lang="en-US" dirty="0"/>
          </a:p>
        </p:txBody>
      </p:sp>
      <p:sp>
        <p:nvSpPr>
          <p:cNvPr id="7" name="TextBox 6">
            <a:extLst>
              <a:ext uri="{FF2B5EF4-FFF2-40B4-BE49-F238E27FC236}">
                <a16:creationId xmlns:a16="http://schemas.microsoft.com/office/drawing/2014/main" id="{1DF22522-33B2-24EF-7B87-0C72B6B8AC5F}"/>
              </a:ext>
            </a:extLst>
          </p:cNvPr>
          <p:cNvSpPr txBox="1"/>
          <p:nvPr/>
        </p:nvSpPr>
        <p:spPr>
          <a:xfrm>
            <a:off x="-2058" y="6524368"/>
            <a:ext cx="3066534" cy="307777"/>
          </a:xfrm>
          <a:prstGeom prst="rect">
            <a:avLst/>
          </a:prstGeom>
          <a:noFill/>
        </p:spPr>
        <p:txBody>
          <a:bodyPr wrap="square">
            <a:spAutoFit/>
          </a:bodyPr>
          <a:lstStyle/>
          <a:p>
            <a:r>
              <a:rPr lang="en-US" sz="1400" dirty="0">
                <a:hlinkClick r:id="rId5"/>
              </a:rPr>
              <a:t>https://arxiv.org/pdf/2203.02155.pdf</a:t>
            </a:r>
            <a:endParaRPr lang="en-US" sz="1400" dirty="0"/>
          </a:p>
        </p:txBody>
      </p:sp>
    </p:spTree>
    <p:extLst>
      <p:ext uri="{BB962C8B-B14F-4D97-AF65-F5344CB8AC3E}">
        <p14:creationId xmlns:p14="http://schemas.microsoft.com/office/powerpoint/2010/main" val="1752069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29BB0-0DD0-8C48-DF11-870753527923}"/>
              </a:ext>
            </a:extLst>
          </p:cNvPr>
          <p:cNvPicPr>
            <a:picLocks noChangeAspect="1"/>
          </p:cNvPicPr>
          <p:nvPr/>
        </p:nvPicPr>
        <p:blipFill>
          <a:blip r:embed="rId3"/>
          <a:stretch>
            <a:fillRect/>
          </a:stretch>
        </p:blipFill>
        <p:spPr>
          <a:xfrm>
            <a:off x="85436" y="293878"/>
            <a:ext cx="7772400" cy="6405911"/>
          </a:xfrm>
          <a:prstGeom prst="rect">
            <a:avLst/>
          </a:prstGeom>
        </p:spPr>
      </p:pic>
      <p:pic>
        <p:nvPicPr>
          <p:cNvPr id="4" name="Picture 3">
            <a:extLst>
              <a:ext uri="{FF2B5EF4-FFF2-40B4-BE49-F238E27FC236}">
                <a16:creationId xmlns:a16="http://schemas.microsoft.com/office/drawing/2014/main" id="{D02F254A-F30B-2A0A-C1E9-D36E493CD790}"/>
              </a:ext>
            </a:extLst>
          </p:cNvPr>
          <p:cNvPicPr>
            <a:picLocks noChangeAspect="1"/>
          </p:cNvPicPr>
          <p:nvPr/>
        </p:nvPicPr>
        <p:blipFill>
          <a:blip r:embed="rId4"/>
          <a:stretch>
            <a:fillRect/>
          </a:stretch>
        </p:blipFill>
        <p:spPr>
          <a:xfrm>
            <a:off x="533400" y="3429000"/>
            <a:ext cx="7772400" cy="778782"/>
          </a:xfrm>
          <a:prstGeom prst="rect">
            <a:avLst/>
          </a:prstGeom>
        </p:spPr>
      </p:pic>
      <p:pic>
        <p:nvPicPr>
          <p:cNvPr id="5" name="Picture 4">
            <a:extLst>
              <a:ext uri="{FF2B5EF4-FFF2-40B4-BE49-F238E27FC236}">
                <a16:creationId xmlns:a16="http://schemas.microsoft.com/office/drawing/2014/main" id="{0AFF7748-7829-112F-89B0-955B6113FFCE}"/>
              </a:ext>
            </a:extLst>
          </p:cNvPr>
          <p:cNvPicPr>
            <a:picLocks noChangeAspect="1"/>
          </p:cNvPicPr>
          <p:nvPr/>
        </p:nvPicPr>
        <p:blipFill>
          <a:blip r:embed="rId5"/>
          <a:stretch>
            <a:fillRect/>
          </a:stretch>
        </p:blipFill>
        <p:spPr>
          <a:xfrm>
            <a:off x="5902036" y="5313286"/>
            <a:ext cx="6186055" cy="1399318"/>
          </a:xfrm>
          <a:prstGeom prst="rect">
            <a:avLst/>
          </a:prstGeom>
        </p:spPr>
      </p:pic>
      <p:pic>
        <p:nvPicPr>
          <p:cNvPr id="6" name="Picture 5">
            <a:extLst>
              <a:ext uri="{FF2B5EF4-FFF2-40B4-BE49-F238E27FC236}">
                <a16:creationId xmlns:a16="http://schemas.microsoft.com/office/drawing/2014/main" id="{C2C14E3D-9BAC-2054-A341-6ED0439C387D}"/>
              </a:ext>
            </a:extLst>
          </p:cNvPr>
          <p:cNvPicPr>
            <a:picLocks noChangeAspect="1"/>
          </p:cNvPicPr>
          <p:nvPr/>
        </p:nvPicPr>
        <p:blipFill>
          <a:blip r:embed="rId6"/>
          <a:stretch>
            <a:fillRect/>
          </a:stretch>
        </p:blipFill>
        <p:spPr>
          <a:xfrm>
            <a:off x="5902036" y="1332852"/>
            <a:ext cx="5583382" cy="1401496"/>
          </a:xfrm>
          <a:prstGeom prst="rect">
            <a:avLst/>
          </a:prstGeom>
        </p:spPr>
      </p:pic>
      <p:pic>
        <p:nvPicPr>
          <p:cNvPr id="8" name="Picture 7">
            <a:extLst>
              <a:ext uri="{FF2B5EF4-FFF2-40B4-BE49-F238E27FC236}">
                <a16:creationId xmlns:a16="http://schemas.microsoft.com/office/drawing/2014/main" id="{792F82DA-0918-A538-FC6C-18AB4D4853AC}"/>
              </a:ext>
            </a:extLst>
          </p:cNvPr>
          <p:cNvPicPr>
            <a:picLocks noChangeAspect="1"/>
          </p:cNvPicPr>
          <p:nvPr/>
        </p:nvPicPr>
        <p:blipFill>
          <a:blip r:embed="rId7"/>
          <a:stretch>
            <a:fillRect/>
          </a:stretch>
        </p:blipFill>
        <p:spPr>
          <a:xfrm>
            <a:off x="7430654" y="2894368"/>
            <a:ext cx="4359564" cy="1577474"/>
          </a:xfrm>
          <a:prstGeom prst="rect">
            <a:avLst/>
          </a:prstGeom>
        </p:spPr>
      </p:pic>
      <p:pic>
        <p:nvPicPr>
          <p:cNvPr id="9" name="Picture 8">
            <a:extLst>
              <a:ext uri="{FF2B5EF4-FFF2-40B4-BE49-F238E27FC236}">
                <a16:creationId xmlns:a16="http://schemas.microsoft.com/office/drawing/2014/main" id="{13EEEB98-82B2-0912-FF12-0F6D29618776}"/>
              </a:ext>
            </a:extLst>
          </p:cNvPr>
          <p:cNvPicPr>
            <a:picLocks noChangeAspect="1"/>
          </p:cNvPicPr>
          <p:nvPr/>
        </p:nvPicPr>
        <p:blipFill>
          <a:blip r:embed="rId8"/>
          <a:stretch>
            <a:fillRect/>
          </a:stretch>
        </p:blipFill>
        <p:spPr>
          <a:xfrm>
            <a:off x="7680036" y="266"/>
            <a:ext cx="4468091" cy="1191890"/>
          </a:xfrm>
          <a:prstGeom prst="rect">
            <a:avLst/>
          </a:prstGeom>
        </p:spPr>
      </p:pic>
    </p:spTree>
    <p:extLst>
      <p:ext uri="{BB962C8B-B14F-4D97-AF65-F5344CB8AC3E}">
        <p14:creationId xmlns:p14="http://schemas.microsoft.com/office/powerpoint/2010/main" val="2496490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F2AC86B-C1B4-2D6C-17F0-961C8F0AEBE9}"/>
              </a:ext>
            </a:extLst>
          </p:cNvPr>
          <p:cNvGraphicFramePr>
            <a:graphicFrameLocks noGrp="1"/>
          </p:cNvGraphicFramePr>
          <p:nvPr>
            <p:extLst>
              <p:ext uri="{D42A27DB-BD31-4B8C-83A1-F6EECF244321}">
                <p14:modId xmlns:p14="http://schemas.microsoft.com/office/powerpoint/2010/main" val="3632296067"/>
              </p:ext>
            </p:extLst>
          </p:nvPr>
        </p:nvGraphicFramePr>
        <p:xfrm>
          <a:off x="352736" y="384021"/>
          <a:ext cx="7889221" cy="6364536"/>
        </p:xfrm>
        <a:graphic>
          <a:graphicData uri="http://schemas.openxmlformats.org/drawingml/2006/table">
            <a:tbl>
              <a:tblPr/>
              <a:tblGrid>
                <a:gridCol w="1972306">
                  <a:extLst>
                    <a:ext uri="{9D8B030D-6E8A-4147-A177-3AD203B41FA5}">
                      <a16:colId xmlns:a16="http://schemas.microsoft.com/office/drawing/2014/main" val="4068501510"/>
                    </a:ext>
                  </a:extLst>
                </a:gridCol>
                <a:gridCol w="3161358">
                  <a:extLst>
                    <a:ext uri="{9D8B030D-6E8A-4147-A177-3AD203B41FA5}">
                      <a16:colId xmlns:a16="http://schemas.microsoft.com/office/drawing/2014/main" val="1323080659"/>
                    </a:ext>
                  </a:extLst>
                </a:gridCol>
                <a:gridCol w="951471">
                  <a:extLst>
                    <a:ext uri="{9D8B030D-6E8A-4147-A177-3AD203B41FA5}">
                      <a16:colId xmlns:a16="http://schemas.microsoft.com/office/drawing/2014/main" val="536003716"/>
                    </a:ext>
                  </a:extLst>
                </a:gridCol>
                <a:gridCol w="1804086">
                  <a:extLst>
                    <a:ext uri="{9D8B030D-6E8A-4147-A177-3AD203B41FA5}">
                      <a16:colId xmlns:a16="http://schemas.microsoft.com/office/drawing/2014/main" val="3948831630"/>
                    </a:ext>
                  </a:extLst>
                </a:gridCol>
              </a:tblGrid>
              <a:tr h="155405">
                <a:tc>
                  <a:txBody>
                    <a:bodyPr/>
                    <a:lstStyle/>
                    <a:p>
                      <a:r>
                        <a:rPr lang="en-US" sz="1400" b="1" u="sng" dirty="0"/>
                        <a:t>Name</a:t>
                      </a:r>
                    </a:p>
                  </a:txBody>
                  <a:tcPr marL="38851" marR="38851" marT="19426" marB="19426" anchor="ctr">
                    <a:lnL>
                      <a:noFill/>
                    </a:lnL>
                    <a:lnR>
                      <a:noFill/>
                    </a:lnR>
                    <a:lnT>
                      <a:noFill/>
                    </a:lnT>
                    <a:lnB>
                      <a:noFill/>
                    </a:lnB>
                  </a:tcPr>
                </a:tc>
                <a:tc>
                  <a:txBody>
                    <a:bodyPr/>
                    <a:lstStyle/>
                    <a:p>
                      <a:r>
                        <a:rPr lang="en-US" sz="1400" b="1" u="sng"/>
                        <a:t>Source</a:t>
                      </a:r>
                    </a:p>
                  </a:txBody>
                  <a:tcPr marL="38851" marR="38851" marT="19426" marB="19426" anchor="ctr">
                    <a:lnL>
                      <a:noFill/>
                    </a:lnL>
                    <a:lnR>
                      <a:noFill/>
                    </a:lnR>
                    <a:lnT>
                      <a:noFill/>
                    </a:lnT>
                    <a:lnB>
                      <a:noFill/>
                    </a:lnB>
                  </a:tcPr>
                </a:tc>
                <a:tc>
                  <a:txBody>
                    <a:bodyPr/>
                    <a:lstStyle/>
                    <a:p>
                      <a:r>
                        <a:rPr lang="en-US" sz="1400" b="1" u="sng"/>
                        <a:t>n</a:t>
                      </a:r>
                    </a:p>
                  </a:txBody>
                  <a:tcPr marL="38851" marR="38851" marT="19426" marB="19426" anchor="ctr">
                    <a:lnL>
                      <a:noFill/>
                    </a:lnL>
                    <a:lnR>
                      <a:noFill/>
                    </a:lnR>
                    <a:lnT>
                      <a:noFill/>
                    </a:lnT>
                    <a:lnB>
                      <a:noFill/>
                    </a:lnB>
                  </a:tcPr>
                </a:tc>
                <a:tc>
                  <a:txBody>
                    <a:bodyPr/>
                    <a:lstStyle/>
                    <a:p>
                      <a:r>
                        <a:rPr lang="en-US" sz="1400" b="1" u="sng" dirty="0"/>
                        <a:t>n included in training</a:t>
                      </a:r>
                    </a:p>
                  </a:txBody>
                  <a:tcPr marL="38851" marR="38851" marT="19426" marB="19426" anchor="ctr">
                    <a:lnL>
                      <a:noFill/>
                    </a:lnL>
                    <a:lnR>
                      <a:noFill/>
                    </a:lnR>
                    <a:lnT>
                      <a:noFill/>
                    </a:lnT>
                    <a:lnB>
                      <a:noFill/>
                    </a:lnB>
                  </a:tcPr>
                </a:tc>
                <a:extLst>
                  <a:ext uri="{0D108BD9-81ED-4DB2-BD59-A6C34878D82A}">
                    <a16:rowId xmlns:a16="http://schemas.microsoft.com/office/drawing/2014/main" val="1368801136"/>
                  </a:ext>
                </a:extLst>
              </a:tr>
              <a:tr h="271959">
                <a:tc>
                  <a:txBody>
                    <a:bodyPr/>
                    <a:lstStyle/>
                    <a:p>
                      <a:r>
                        <a:rPr lang="en-US" sz="1400" dirty="0"/>
                        <a:t>Medical Flashcards</a:t>
                      </a:r>
                    </a:p>
                  </a:txBody>
                  <a:tcPr marL="38851" marR="38851" marT="19426" marB="19426" anchor="ctr">
                    <a:lnL>
                      <a:noFill/>
                    </a:lnL>
                    <a:lnR>
                      <a:noFill/>
                    </a:lnR>
                    <a:lnT>
                      <a:noFill/>
                    </a:lnT>
                    <a:lnB>
                      <a:noFill/>
                    </a:lnB>
                  </a:tcPr>
                </a:tc>
                <a:tc>
                  <a:txBody>
                    <a:bodyPr/>
                    <a:lstStyle/>
                    <a:p>
                      <a:r>
                        <a:rPr lang="en-US" sz="1400">
                          <a:hlinkClick r:id="rId3"/>
                        </a:rPr>
                        <a:t>medalpaca/medical_meadow_medical_flashcards</a:t>
                      </a:r>
                      <a:endParaRPr lang="en-US" sz="1400"/>
                    </a:p>
                  </a:txBody>
                  <a:tcPr marL="38851" marR="38851" marT="19426" marB="19426" anchor="ctr">
                    <a:lnL>
                      <a:noFill/>
                    </a:lnL>
                    <a:lnR>
                      <a:noFill/>
                    </a:lnR>
                    <a:lnT>
                      <a:noFill/>
                    </a:lnT>
                    <a:lnB>
                      <a:noFill/>
                    </a:lnB>
                  </a:tcPr>
                </a:tc>
                <a:tc>
                  <a:txBody>
                    <a:bodyPr/>
                    <a:lstStyle/>
                    <a:p>
                      <a:r>
                        <a:rPr lang="en-US" sz="1400"/>
                        <a:t>33955</a:t>
                      </a:r>
                    </a:p>
                  </a:txBody>
                  <a:tcPr marL="38851" marR="38851" marT="19426" marB="19426" anchor="ctr">
                    <a:lnL>
                      <a:noFill/>
                    </a:lnL>
                    <a:lnR>
                      <a:noFill/>
                    </a:lnR>
                    <a:lnT>
                      <a:noFill/>
                    </a:lnT>
                    <a:lnB>
                      <a:noFill/>
                    </a:lnB>
                  </a:tcPr>
                </a:tc>
                <a:tc>
                  <a:txBody>
                    <a:bodyPr/>
                    <a:lstStyle/>
                    <a:p>
                      <a:r>
                        <a:rPr lang="en-US" sz="1400"/>
                        <a:t>33955</a:t>
                      </a:r>
                    </a:p>
                  </a:txBody>
                  <a:tcPr marL="38851" marR="38851" marT="19426" marB="19426" anchor="ctr">
                    <a:lnL>
                      <a:noFill/>
                    </a:lnL>
                    <a:lnR>
                      <a:noFill/>
                    </a:lnR>
                    <a:lnT>
                      <a:noFill/>
                    </a:lnT>
                    <a:lnB>
                      <a:noFill/>
                    </a:lnB>
                  </a:tcPr>
                </a:tc>
                <a:extLst>
                  <a:ext uri="{0D108BD9-81ED-4DB2-BD59-A6C34878D82A}">
                    <a16:rowId xmlns:a16="http://schemas.microsoft.com/office/drawing/2014/main" val="1394016546"/>
                  </a:ext>
                </a:extLst>
              </a:tr>
              <a:tr h="271959">
                <a:tc>
                  <a:txBody>
                    <a:bodyPr/>
                    <a:lstStyle/>
                    <a:p>
                      <a:r>
                        <a:rPr lang="en-US" sz="1400"/>
                        <a:t>Wikidoc</a:t>
                      </a:r>
                    </a:p>
                  </a:txBody>
                  <a:tcPr marL="38851" marR="38851" marT="19426" marB="19426" anchor="ctr">
                    <a:lnL>
                      <a:noFill/>
                    </a:lnL>
                    <a:lnR>
                      <a:noFill/>
                    </a:lnR>
                    <a:lnT>
                      <a:noFill/>
                    </a:lnT>
                    <a:lnB>
                      <a:noFill/>
                    </a:lnB>
                  </a:tcPr>
                </a:tc>
                <a:tc>
                  <a:txBody>
                    <a:bodyPr/>
                    <a:lstStyle/>
                    <a:p>
                      <a:r>
                        <a:rPr lang="en-US" sz="1400">
                          <a:hlinkClick r:id="rId4"/>
                        </a:rPr>
                        <a:t>medalpaca/medical_meadow_wikidoc</a:t>
                      </a:r>
                      <a:endParaRPr lang="en-US" sz="1400"/>
                    </a:p>
                  </a:txBody>
                  <a:tcPr marL="38851" marR="38851" marT="19426" marB="19426" anchor="ctr">
                    <a:lnL>
                      <a:noFill/>
                    </a:lnL>
                    <a:lnR>
                      <a:noFill/>
                    </a:lnR>
                    <a:lnT>
                      <a:noFill/>
                    </a:lnT>
                    <a:lnB>
                      <a:noFill/>
                    </a:lnB>
                  </a:tcPr>
                </a:tc>
                <a:tc>
                  <a:txBody>
                    <a:bodyPr/>
                    <a:lstStyle/>
                    <a:p>
                      <a:r>
                        <a:rPr lang="en-US" sz="1400"/>
                        <a:t>67704</a:t>
                      </a:r>
                    </a:p>
                  </a:txBody>
                  <a:tcPr marL="38851" marR="38851" marT="19426" marB="19426" anchor="ctr">
                    <a:lnL>
                      <a:noFill/>
                    </a:lnL>
                    <a:lnR>
                      <a:noFill/>
                    </a:lnR>
                    <a:lnT>
                      <a:noFill/>
                    </a:lnT>
                    <a:lnB>
                      <a:noFill/>
                    </a:lnB>
                  </a:tcPr>
                </a:tc>
                <a:tc>
                  <a:txBody>
                    <a:bodyPr/>
                    <a:lstStyle/>
                    <a:p>
                      <a:r>
                        <a:rPr lang="en-US" sz="1400"/>
                        <a:t>10000</a:t>
                      </a:r>
                    </a:p>
                  </a:txBody>
                  <a:tcPr marL="38851" marR="38851" marT="19426" marB="19426" anchor="ctr">
                    <a:lnL>
                      <a:noFill/>
                    </a:lnL>
                    <a:lnR>
                      <a:noFill/>
                    </a:lnR>
                    <a:lnT>
                      <a:noFill/>
                    </a:lnT>
                    <a:lnB>
                      <a:noFill/>
                    </a:lnB>
                  </a:tcPr>
                </a:tc>
                <a:extLst>
                  <a:ext uri="{0D108BD9-81ED-4DB2-BD59-A6C34878D82A}">
                    <a16:rowId xmlns:a16="http://schemas.microsoft.com/office/drawing/2014/main" val="1174061444"/>
                  </a:ext>
                </a:extLst>
              </a:tr>
              <a:tr h="388512">
                <a:tc>
                  <a:txBody>
                    <a:bodyPr/>
                    <a:lstStyle/>
                    <a:p>
                      <a:r>
                        <a:rPr lang="en-US" sz="1400"/>
                        <a:t>Wikidoc Patient Information</a:t>
                      </a:r>
                    </a:p>
                  </a:txBody>
                  <a:tcPr marL="38851" marR="38851" marT="19426" marB="19426" anchor="ctr">
                    <a:lnL>
                      <a:noFill/>
                    </a:lnL>
                    <a:lnR>
                      <a:noFill/>
                    </a:lnR>
                    <a:lnT>
                      <a:noFill/>
                    </a:lnT>
                    <a:lnB>
                      <a:noFill/>
                    </a:lnB>
                  </a:tcPr>
                </a:tc>
                <a:tc>
                  <a:txBody>
                    <a:bodyPr/>
                    <a:lstStyle/>
                    <a:p>
                      <a:r>
                        <a:rPr lang="en-US" sz="1400">
                          <a:hlinkClick r:id="rId5"/>
                        </a:rPr>
                        <a:t>medalpaca/medical_meadow_wikidoc_patient_information</a:t>
                      </a:r>
                      <a:endParaRPr lang="en-US" sz="1400"/>
                    </a:p>
                  </a:txBody>
                  <a:tcPr marL="38851" marR="38851" marT="19426" marB="19426" anchor="ctr">
                    <a:lnL>
                      <a:noFill/>
                    </a:lnL>
                    <a:lnR>
                      <a:noFill/>
                    </a:lnR>
                    <a:lnT>
                      <a:noFill/>
                    </a:lnT>
                    <a:lnB>
                      <a:noFill/>
                    </a:lnB>
                  </a:tcPr>
                </a:tc>
                <a:tc>
                  <a:txBody>
                    <a:bodyPr/>
                    <a:lstStyle/>
                    <a:p>
                      <a:r>
                        <a:rPr lang="en-US" sz="1400"/>
                        <a:t>5942</a:t>
                      </a:r>
                    </a:p>
                  </a:txBody>
                  <a:tcPr marL="38851" marR="38851" marT="19426" marB="19426" anchor="ctr">
                    <a:lnL>
                      <a:noFill/>
                    </a:lnL>
                    <a:lnR>
                      <a:noFill/>
                    </a:lnR>
                    <a:lnT>
                      <a:noFill/>
                    </a:lnT>
                    <a:lnB>
                      <a:noFill/>
                    </a:lnB>
                  </a:tcPr>
                </a:tc>
                <a:tc>
                  <a:txBody>
                    <a:bodyPr/>
                    <a:lstStyle/>
                    <a:p>
                      <a:r>
                        <a:rPr lang="en-US" sz="1400"/>
                        <a:t>5942</a:t>
                      </a:r>
                    </a:p>
                  </a:txBody>
                  <a:tcPr marL="38851" marR="38851" marT="19426" marB="19426" anchor="ctr">
                    <a:lnL>
                      <a:noFill/>
                    </a:lnL>
                    <a:lnR>
                      <a:noFill/>
                    </a:lnR>
                    <a:lnT>
                      <a:noFill/>
                    </a:lnT>
                    <a:lnB>
                      <a:noFill/>
                    </a:lnB>
                  </a:tcPr>
                </a:tc>
                <a:extLst>
                  <a:ext uri="{0D108BD9-81ED-4DB2-BD59-A6C34878D82A}">
                    <a16:rowId xmlns:a16="http://schemas.microsoft.com/office/drawing/2014/main" val="1336693580"/>
                  </a:ext>
                </a:extLst>
              </a:tr>
              <a:tr h="271959">
                <a:tc>
                  <a:txBody>
                    <a:bodyPr/>
                    <a:lstStyle/>
                    <a:p>
                      <a:r>
                        <a:rPr lang="en-US" sz="1400"/>
                        <a:t>Stackexchange academia</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40865</a:t>
                      </a:r>
                    </a:p>
                  </a:txBody>
                  <a:tcPr marL="38851" marR="38851" marT="19426" marB="19426" anchor="ctr">
                    <a:lnL>
                      <a:noFill/>
                    </a:lnL>
                    <a:lnR>
                      <a:noFill/>
                    </a:lnR>
                    <a:lnT>
                      <a:noFill/>
                    </a:lnT>
                    <a:lnB>
                      <a:noFill/>
                    </a:lnB>
                  </a:tcPr>
                </a:tc>
                <a:tc>
                  <a:txBody>
                    <a:bodyPr/>
                    <a:lstStyle/>
                    <a:p>
                      <a:r>
                        <a:rPr lang="en-US" sz="1400"/>
                        <a:t>40865</a:t>
                      </a:r>
                    </a:p>
                  </a:txBody>
                  <a:tcPr marL="38851" marR="38851" marT="19426" marB="19426" anchor="ctr">
                    <a:lnL>
                      <a:noFill/>
                    </a:lnL>
                    <a:lnR>
                      <a:noFill/>
                    </a:lnR>
                    <a:lnT>
                      <a:noFill/>
                    </a:lnT>
                    <a:lnB>
                      <a:noFill/>
                    </a:lnB>
                  </a:tcPr>
                </a:tc>
                <a:extLst>
                  <a:ext uri="{0D108BD9-81ED-4DB2-BD59-A6C34878D82A}">
                    <a16:rowId xmlns:a16="http://schemas.microsoft.com/office/drawing/2014/main" val="255044708"/>
                  </a:ext>
                </a:extLst>
              </a:tr>
              <a:tr h="271959">
                <a:tc>
                  <a:txBody>
                    <a:bodyPr/>
                    <a:lstStyle/>
                    <a:p>
                      <a:r>
                        <a:rPr lang="en-US" sz="1400"/>
                        <a:t>Stackexchange biology</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27887</a:t>
                      </a:r>
                    </a:p>
                  </a:txBody>
                  <a:tcPr marL="38851" marR="38851" marT="19426" marB="19426" anchor="ctr">
                    <a:lnL>
                      <a:noFill/>
                    </a:lnL>
                    <a:lnR>
                      <a:noFill/>
                    </a:lnR>
                    <a:lnT>
                      <a:noFill/>
                    </a:lnT>
                    <a:lnB>
                      <a:noFill/>
                    </a:lnB>
                  </a:tcPr>
                </a:tc>
                <a:tc>
                  <a:txBody>
                    <a:bodyPr/>
                    <a:lstStyle/>
                    <a:p>
                      <a:r>
                        <a:rPr lang="en-US" sz="1400"/>
                        <a:t>27887</a:t>
                      </a:r>
                    </a:p>
                  </a:txBody>
                  <a:tcPr marL="38851" marR="38851" marT="19426" marB="19426" anchor="ctr">
                    <a:lnL>
                      <a:noFill/>
                    </a:lnL>
                    <a:lnR>
                      <a:noFill/>
                    </a:lnR>
                    <a:lnT>
                      <a:noFill/>
                    </a:lnT>
                    <a:lnB>
                      <a:noFill/>
                    </a:lnB>
                  </a:tcPr>
                </a:tc>
                <a:extLst>
                  <a:ext uri="{0D108BD9-81ED-4DB2-BD59-A6C34878D82A}">
                    <a16:rowId xmlns:a16="http://schemas.microsoft.com/office/drawing/2014/main" val="2620520399"/>
                  </a:ext>
                </a:extLst>
              </a:tr>
              <a:tr h="271959">
                <a:tc>
                  <a:txBody>
                    <a:bodyPr/>
                    <a:lstStyle/>
                    <a:p>
                      <a:r>
                        <a:rPr lang="en-US" sz="1400"/>
                        <a:t>Stackexchange fitness</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9833</a:t>
                      </a:r>
                    </a:p>
                  </a:txBody>
                  <a:tcPr marL="38851" marR="38851" marT="19426" marB="19426" anchor="ctr">
                    <a:lnL>
                      <a:noFill/>
                    </a:lnL>
                    <a:lnR>
                      <a:noFill/>
                    </a:lnR>
                    <a:lnT>
                      <a:noFill/>
                    </a:lnT>
                    <a:lnB>
                      <a:noFill/>
                    </a:lnB>
                  </a:tcPr>
                </a:tc>
                <a:tc>
                  <a:txBody>
                    <a:bodyPr/>
                    <a:lstStyle/>
                    <a:p>
                      <a:r>
                        <a:rPr lang="en-US" sz="1400" dirty="0"/>
                        <a:t>9833</a:t>
                      </a:r>
                    </a:p>
                  </a:txBody>
                  <a:tcPr marL="38851" marR="38851" marT="19426" marB="19426" anchor="ctr">
                    <a:lnL>
                      <a:noFill/>
                    </a:lnL>
                    <a:lnR>
                      <a:noFill/>
                    </a:lnR>
                    <a:lnT>
                      <a:noFill/>
                    </a:lnT>
                    <a:lnB>
                      <a:noFill/>
                    </a:lnB>
                  </a:tcPr>
                </a:tc>
                <a:extLst>
                  <a:ext uri="{0D108BD9-81ED-4DB2-BD59-A6C34878D82A}">
                    <a16:rowId xmlns:a16="http://schemas.microsoft.com/office/drawing/2014/main" val="1830560778"/>
                  </a:ext>
                </a:extLst>
              </a:tr>
              <a:tr h="271959">
                <a:tc>
                  <a:txBody>
                    <a:bodyPr/>
                    <a:lstStyle/>
                    <a:p>
                      <a:r>
                        <a:rPr lang="en-US" sz="1400"/>
                        <a:t>Stackexchange health</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7721</a:t>
                      </a:r>
                    </a:p>
                  </a:txBody>
                  <a:tcPr marL="38851" marR="38851" marT="19426" marB="19426" anchor="ctr">
                    <a:lnL>
                      <a:noFill/>
                    </a:lnL>
                    <a:lnR>
                      <a:noFill/>
                    </a:lnR>
                    <a:lnT>
                      <a:noFill/>
                    </a:lnT>
                    <a:lnB>
                      <a:noFill/>
                    </a:lnB>
                  </a:tcPr>
                </a:tc>
                <a:tc>
                  <a:txBody>
                    <a:bodyPr/>
                    <a:lstStyle/>
                    <a:p>
                      <a:r>
                        <a:rPr lang="en-US" sz="1400"/>
                        <a:t>7721</a:t>
                      </a:r>
                    </a:p>
                  </a:txBody>
                  <a:tcPr marL="38851" marR="38851" marT="19426" marB="19426" anchor="ctr">
                    <a:lnL>
                      <a:noFill/>
                    </a:lnL>
                    <a:lnR>
                      <a:noFill/>
                    </a:lnR>
                    <a:lnT>
                      <a:noFill/>
                    </a:lnT>
                    <a:lnB>
                      <a:noFill/>
                    </a:lnB>
                  </a:tcPr>
                </a:tc>
                <a:extLst>
                  <a:ext uri="{0D108BD9-81ED-4DB2-BD59-A6C34878D82A}">
                    <a16:rowId xmlns:a16="http://schemas.microsoft.com/office/drawing/2014/main" val="999428256"/>
                  </a:ext>
                </a:extLst>
              </a:tr>
              <a:tr h="271959">
                <a:tc>
                  <a:txBody>
                    <a:bodyPr/>
                    <a:lstStyle/>
                    <a:p>
                      <a:r>
                        <a:rPr lang="en-US" sz="1400"/>
                        <a:t>Stackexchange bioinformatics</a:t>
                      </a:r>
                    </a:p>
                  </a:txBody>
                  <a:tcPr marL="38851" marR="38851" marT="19426" marB="19426" anchor="ctr">
                    <a:lnL>
                      <a:noFill/>
                    </a:lnL>
                    <a:lnR>
                      <a:noFill/>
                    </a:lnR>
                    <a:lnT>
                      <a:noFill/>
                    </a:lnT>
                    <a:lnB>
                      <a:noFill/>
                    </a:lnB>
                  </a:tcPr>
                </a:tc>
                <a:tc>
                  <a:txBody>
                    <a:bodyPr/>
                    <a:lstStyle/>
                    <a:p>
                      <a:r>
                        <a:rPr lang="en-US" sz="1400">
                          <a:hlinkClick r:id="rId7"/>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5407</a:t>
                      </a:r>
                    </a:p>
                  </a:txBody>
                  <a:tcPr marL="38851" marR="38851" marT="19426" marB="19426" anchor="ctr">
                    <a:lnL>
                      <a:noFill/>
                    </a:lnL>
                    <a:lnR>
                      <a:noFill/>
                    </a:lnR>
                    <a:lnT>
                      <a:noFill/>
                    </a:lnT>
                    <a:lnB>
                      <a:noFill/>
                    </a:lnB>
                  </a:tcPr>
                </a:tc>
                <a:tc>
                  <a:txBody>
                    <a:bodyPr/>
                    <a:lstStyle/>
                    <a:p>
                      <a:r>
                        <a:rPr lang="en-US" sz="1400"/>
                        <a:t>5407</a:t>
                      </a:r>
                    </a:p>
                  </a:txBody>
                  <a:tcPr marL="38851" marR="38851" marT="19426" marB="19426" anchor="ctr">
                    <a:lnL>
                      <a:noFill/>
                    </a:lnL>
                    <a:lnR>
                      <a:noFill/>
                    </a:lnR>
                    <a:lnT>
                      <a:noFill/>
                    </a:lnT>
                    <a:lnB>
                      <a:noFill/>
                    </a:lnB>
                  </a:tcPr>
                </a:tc>
                <a:extLst>
                  <a:ext uri="{0D108BD9-81ED-4DB2-BD59-A6C34878D82A}">
                    <a16:rowId xmlns:a16="http://schemas.microsoft.com/office/drawing/2014/main" val="3553665417"/>
                  </a:ext>
                </a:extLst>
              </a:tr>
              <a:tr h="271959">
                <a:tc>
                  <a:txBody>
                    <a:bodyPr/>
                    <a:lstStyle/>
                    <a:p>
                      <a:r>
                        <a:rPr lang="en-US" sz="1400" dirty="0"/>
                        <a:t>USMLE  Step 1</a:t>
                      </a:r>
                    </a:p>
                  </a:txBody>
                  <a:tcPr marL="38851" marR="38851" marT="19426" marB="19426" anchor="ctr">
                    <a:lnL>
                      <a:noFill/>
                    </a:lnL>
                    <a:lnR>
                      <a:noFill/>
                    </a:lnR>
                    <a:lnT>
                      <a:noFill/>
                    </a:lnT>
                    <a:lnB>
                      <a:noFill/>
                    </a:lnB>
                  </a:tcPr>
                </a:tc>
                <a:tc>
                  <a:txBody>
                    <a:bodyPr/>
                    <a:lstStyle/>
                    <a:p>
                      <a:r>
                        <a:rPr lang="en-US" sz="1400">
                          <a:hlinkClick r:id="rId8"/>
                        </a:rPr>
                        <a:t>medalpaca/medical_meadow_usmle_self</a:t>
                      </a:r>
                      <a:endParaRPr lang="en-US" sz="1400"/>
                    </a:p>
                  </a:txBody>
                  <a:tcPr marL="38851" marR="38851" marT="19426" marB="19426" anchor="ctr">
                    <a:lnL>
                      <a:noFill/>
                    </a:lnL>
                    <a:lnR>
                      <a:noFill/>
                    </a:lnR>
                    <a:lnT>
                      <a:noFill/>
                    </a:lnT>
                    <a:lnB>
                      <a:noFill/>
                    </a:lnB>
                  </a:tcPr>
                </a:tc>
                <a:tc>
                  <a:txBody>
                    <a:bodyPr/>
                    <a:lstStyle/>
                    <a:p>
                      <a:r>
                        <a:rPr lang="en-US" sz="1400"/>
                        <a:t>119</a:t>
                      </a:r>
                    </a:p>
                  </a:txBody>
                  <a:tcPr marL="38851" marR="38851" marT="19426" marB="19426" anchor="ctr">
                    <a:lnL>
                      <a:noFill/>
                    </a:lnL>
                    <a:lnR>
                      <a:noFill/>
                    </a:lnR>
                    <a:lnT>
                      <a:noFill/>
                    </a:lnT>
                    <a:lnB>
                      <a:noFill/>
                    </a:lnB>
                  </a:tcPr>
                </a:tc>
                <a:tc>
                  <a:txBody>
                    <a:bodyPr/>
                    <a:lstStyle/>
                    <a:p>
                      <a:r>
                        <a:rPr lang="en-US" sz="1400"/>
                        <a:t>92 (test only)</a:t>
                      </a:r>
                    </a:p>
                  </a:txBody>
                  <a:tcPr marL="38851" marR="38851" marT="19426" marB="19426" anchor="ctr">
                    <a:lnL>
                      <a:noFill/>
                    </a:lnL>
                    <a:lnR>
                      <a:noFill/>
                    </a:lnR>
                    <a:lnT>
                      <a:noFill/>
                    </a:lnT>
                    <a:lnB>
                      <a:noFill/>
                    </a:lnB>
                  </a:tcPr>
                </a:tc>
                <a:extLst>
                  <a:ext uri="{0D108BD9-81ED-4DB2-BD59-A6C34878D82A}">
                    <a16:rowId xmlns:a16="http://schemas.microsoft.com/office/drawing/2014/main" val="2026207644"/>
                  </a:ext>
                </a:extLst>
              </a:tr>
              <a:tr h="271959">
                <a:tc>
                  <a:txBody>
                    <a:bodyPr/>
                    <a:lstStyle/>
                    <a:p>
                      <a:r>
                        <a:rPr lang="en-US" sz="1400" dirty="0"/>
                        <a:t>USMLE  Step 2</a:t>
                      </a:r>
                    </a:p>
                  </a:txBody>
                  <a:tcPr marL="38851" marR="38851" marT="19426" marB="19426" anchor="ctr">
                    <a:lnL>
                      <a:noFill/>
                    </a:lnL>
                    <a:lnR>
                      <a:noFill/>
                    </a:lnR>
                    <a:lnT>
                      <a:noFill/>
                    </a:lnT>
                    <a:lnB>
                      <a:noFill/>
                    </a:lnB>
                  </a:tcPr>
                </a:tc>
                <a:tc>
                  <a:txBody>
                    <a:bodyPr/>
                    <a:lstStyle/>
                    <a:p>
                      <a:r>
                        <a:rPr lang="en-US" sz="1400">
                          <a:hlinkClick r:id="rId9"/>
                        </a:rPr>
                        <a:t>medalpaca/medical_meadow_usmle_self</a:t>
                      </a:r>
                      <a:endParaRPr lang="en-US" sz="1400"/>
                    </a:p>
                  </a:txBody>
                  <a:tcPr marL="38851" marR="38851" marT="19426" marB="19426" anchor="ctr">
                    <a:lnL>
                      <a:noFill/>
                    </a:lnL>
                    <a:lnR>
                      <a:noFill/>
                    </a:lnR>
                    <a:lnT>
                      <a:noFill/>
                    </a:lnT>
                    <a:lnB>
                      <a:noFill/>
                    </a:lnB>
                  </a:tcPr>
                </a:tc>
                <a:tc>
                  <a:txBody>
                    <a:bodyPr/>
                    <a:lstStyle/>
                    <a:p>
                      <a:r>
                        <a:rPr lang="en-US" sz="1400"/>
                        <a:t>120</a:t>
                      </a:r>
                    </a:p>
                  </a:txBody>
                  <a:tcPr marL="38851" marR="38851" marT="19426" marB="19426" anchor="ctr">
                    <a:lnL>
                      <a:noFill/>
                    </a:lnL>
                    <a:lnR>
                      <a:noFill/>
                    </a:lnR>
                    <a:lnT>
                      <a:noFill/>
                    </a:lnT>
                    <a:lnB>
                      <a:noFill/>
                    </a:lnB>
                  </a:tcPr>
                </a:tc>
                <a:tc>
                  <a:txBody>
                    <a:bodyPr/>
                    <a:lstStyle/>
                    <a:p>
                      <a:r>
                        <a:rPr lang="en-US" sz="1400"/>
                        <a:t>110 (test only)</a:t>
                      </a:r>
                    </a:p>
                  </a:txBody>
                  <a:tcPr marL="38851" marR="38851" marT="19426" marB="19426" anchor="ctr">
                    <a:lnL>
                      <a:noFill/>
                    </a:lnL>
                    <a:lnR>
                      <a:noFill/>
                    </a:lnR>
                    <a:lnT>
                      <a:noFill/>
                    </a:lnT>
                    <a:lnB>
                      <a:noFill/>
                    </a:lnB>
                  </a:tcPr>
                </a:tc>
                <a:extLst>
                  <a:ext uri="{0D108BD9-81ED-4DB2-BD59-A6C34878D82A}">
                    <a16:rowId xmlns:a16="http://schemas.microsoft.com/office/drawing/2014/main" val="4180897296"/>
                  </a:ext>
                </a:extLst>
              </a:tr>
              <a:tr h="271959">
                <a:tc>
                  <a:txBody>
                    <a:bodyPr/>
                    <a:lstStyle/>
                    <a:p>
                      <a:r>
                        <a:rPr lang="en-US" sz="1400" dirty="0"/>
                        <a:t>USMLE  Step 3</a:t>
                      </a:r>
                    </a:p>
                  </a:txBody>
                  <a:tcPr marL="38851" marR="38851" marT="19426" marB="19426" anchor="ctr">
                    <a:lnL>
                      <a:noFill/>
                    </a:lnL>
                    <a:lnR>
                      <a:noFill/>
                    </a:lnR>
                    <a:lnT>
                      <a:noFill/>
                    </a:lnT>
                    <a:lnB>
                      <a:noFill/>
                    </a:lnB>
                  </a:tcPr>
                </a:tc>
                <a:tc>
                  <a:txBody>
                    <a:bodyPr/>
                    <a:lstStyle/>
                    <a:p>
                      <a:r>
                        <a:rPr lang="en-US" sz="1400">
                          <a:hlinkClick r:id="rId10"/>
                        </a:rPr>
                        <a:t>medalpaca/medical_meadow_usmle_self</a:t>
                      </a:r>
                      <a:endParaRPr lang="en-US" sz="1400"/>
                    </a:p>
                  </a:txBody>
                  <a:tcPr marL="38851" marR="38851" marT="19426" marB="19426" anchor="ctr">
                    <a:lnL>
                      <a:noFill/>
                    </a:lnL>
                    <a:lnR>
                      <a:noFill/>
                    </a:lnR>
                    <a:lnT>
                      <a:noFill/>
                    </a:lnT>
                    <a:lnB>
                      <a:noFill/>
                    </a:lnB>
                  </a:tcPr>
                </a:tc>
                <a:tc>
                  <a:txBody>
                    <a:bodyPr/>
                    <a:lstStyle/>
                    <a:p>
                      <a:r>
                        <a:rPr lang="en-US" sz="1400"/>
                        <a:t>135</a:t>
                      </a:r>
                    </a:p>
                  </a:txBody>
                  <a:tcPr marL="38851" marR="38851" marT="19426" marB="19426" anchor="ctr">
                    <a:lnL>
                      <a:noFill/>
                    </a:lnL>
                    <a:lnR>
                      <a:noFill/>
                    </a:lnR>
                    <a:lnT>
                      <a:noFill/>
                    </a:lnT>
                    <a:lnB>
                      <a:noFill/>
                    </a:lnB>
                  </a:tcPr>
                </a:tc>
                <a:tc>
                  <a:txBody>
                    <a:bodyPr/>
                    <a:lstStyle/>
                    <a:p>
                      <a:r>
                        <a:rPr lang="en-US" sz="1400"/>
                        <a:t>122 (test only)</a:t>
                      </a:r>
                    </a:p>
                  </a:txBody>
                  <a:tcPr marL="38851" marR="38851" marT="19426" marB="19426" anchor="ctr">
                    <a:lnL>
                      <a:noFill/>
                    </a:lnL>
                    <a:lnR>
                      <a:noFill/>
                    </a:lnR>
                    <a:lnT>
                      <a:noFill/>
                    </a:lnT>
                    <a:lnB>
                      <a:noFill/>
                    </a:lnB>
                  </a:tcPr>
                </a:tc>
                <a:extLst>
                  <a:ext uri="{0D108BD9-81ED-4DB2-BD59-A6C34878D82A}">
                    <a16:rowId xmlns:a16="http://schemas.microsoft.com/office/drawing/2014/main" val="2634335739"/>
                  </a:ext>
                </a:extLst>
              </a:tr>
              <a:tr h="155405">
                <a:tc>
                  <a:txBody>
                    <a:bodyPr/>
                    <a:lstStyle/>
                    <a:p>
                      <a:r>
                        <a:rPr lang="en-US" sz="1400"/>
                        <a:t>MEDIQA</a:t>
                      </a:r>
                    </a:p>
                  </a:txBody>
                  <a:tcPr marL="38851" marR="38851" marT="19426" marB="19426" anchor="ctr">
                    <a:lnL>
                      <a:noFill/>
                    </a:lnL>
                    <a:lnR>
                      <a:noFill/>
                    </a:lnR>
                    <a:lnT>
                      <a:noFill/>
                    </a:lnT>
                    <a:lnB>
                      <a:noFill/>
                    </a:lnB>
                  </a:tcPr>
                </a:tc>
                <a:tc>
                  <a:txBody>
                    <a:bodyPr/>
                    <a:lstStyle/>
                    <a:p>
                      <a:r>
                        <a:rPr lang="en-US" sz="1400">
                          <a:hlinkClick r:id="rId11"/>
                        </a:rPr>
                        <a:t>original</a:t>
                      </a:r>
                      <a:r>
                        <a:rPr lang="en-US" sz="1400"/>
                        <a:t>, </a:t>
                      </a:r>
                      <a:r>
                        <a:rPr lang="en-US" sz="1400">
                          <a:hlinkClick r:id="rId12"/>
                        </a:rPr>
                        <a:t>preprocessed</a:t>
                      </a:r>
                      <a:endParaRPr lang="en-US" sz="1400"/>
                    </a:p>
                  </a:txBody>
                  <a:tcPr marL="38851" marR="38851" marT="19426" marB="19426" anchor="ctr">
                    <a:lnL>
                      <a:noFill/>
                    </a:lnL>
                    <a:lnR>
                      <a:noFill/>
                    </a:lnR>
                    <a:lnT>
                      <a:noFill/>
                    </a:lnT>
                    <a:lnB>
                      <a:noFill/>
                    </a:lnB>
                  </a:tcPr>
                </a:tc>
                <a:tc>
                  <a:txBody>
                    <a:bodyPr/>
                    <a:lstStyle/>
                    <a:p>
                      <a:r>
                        <a:rPr lang="en-US" sz="1400"/>
                        <a:t>2208</a:t>
                      </a:r>
                    </a:p>
                  </a:txBody>
                  <a:tcPr marL="38851" marR="38851" marT="19426" marB="19426" anchor="ctr">
                    <a:lnL>
                      <a:noFill/>
                    </a:lnL>
                    <a:lnR>
                      <a:noFill/>
                    </a:lnR>
                    <a:lnT>
                      <a:noFill/>
                    </a:lnT>
                    <a:lnB>
                      <a:noFill/>
                    </a:lnB>
                  </a:tcPr>
                </a:tc>
                <a:tc>
                  <a:txBody>
                    <a:bodyPr/>
                    <a:lstStyle/>
                    <a:p>
                      <a:r>
                        <a:rPr lang="en-US" sz="1400"/>
                        <a:t>2208</a:t>
                      </a:r>
                    </a:p>
                  </a:txBody>
                  <a:tcPr marL="38851" marR="38851" marT="19426" marB="19426" anchor="ctr">
                    <a:lnL>
                      <a:noFill/>
                    </a:lnL>
                    <a:lnR>
                      <a:noFill/>
                    </a:lnR>
                    <a:lnT>
                      <a:noFill/>
                    </a:lnT>
                    <a:lnB>
                      <a:noFill/>
                    </a:lnB>
                  </a:tcPr>
                </a:tc>
                <a:extLst>
                  <a:ext uri="{0D108BD9-81ED-4DB2-BD59-A6C34878D82A}">
                    <a16:rowId xmlns:a16="http://schemas.microsoft.com/office/drawing/2014/main" val="380113331"/>
                  </a:ext>
                </a:extLst>
              </a:tr>
              <a:tr h="155405">
                <a:tc>
                  <a:txBody>
                    <a:bodyPr/>
                    <a:lstStyle/>
                    <a:p>
                      <a:r>
                        <a:rPr lang="en-US" sz="1400"/>
                        <a:t>CORD-19</a:t>
                      </a:r>
                    </a:p>
                  </a:txBody>
                  <a:tcPr marL="38851" marR="38851" marT="19426" marB="19426" anchor="ctr">
                    <a:lnL>
                      <a:noFill/>
                    </a:lnL>
                    <a:lnR>
                      <a:noFill/>
                    </a:lnR>
                    <a:lnT>
                      <a:noFill/>
                    </a:lnT>
                    <a:lnB>
                      <a:noFill/>
                    </a:lnB>
                  </a:tcPr>
                </a:tc>
                <a:tc>
                  <a:txBody>
                    <a:bodyPr/>
                    <a:lstStyle/>
                    <a:p>
                      <a:r>
                        <a:rPr lang="en-US" sz="1400">
                          <a:hlinkClick r:id="rId13"/>
                        </a:rPr>
                        <a:t>original</a:t>
                      </a:r>
                      <a:r>
                        <a:rPr lang="en-US" sz="1400"/>
                        <a:t>, </a:t>
                      </a:r>
                      <a:r>
                        <a:rPr lang="en-US" sz="1400">
                          <a:hlinkClick r:id="rId14"/>
                        </a:rPr>
                        <a:t>preprocessed</a:t>
                      </a:r>
                      <a:endParaRPr lang="en-US" sz="1400"/>
                    </a:p>
                  </a:txBody>
                  <a:tcPr marL="38851" marR="38851" marT="19426" marB="19426" anchor="ctr">
                    <a:lnL>
                      <a:noFill/>
                    </a:lnL>
                    <a:lnR>
                      <a:noFill/>
                    </a:lnR>
                    <a:lnT>
                      <a:noFill/>
                    </a:lnT>
                    <a:lnB>
                      <a:noFill/>
                    </a:lnB>
                  </a:tcPr>
                </a:tc>
                <a:tc>
                  <a:txBody>
                    <a:bodyPr/>
                    <a:lstStyle/>
                    <a:p>
                      <a:r>
                        <a:rPr lang="en-US" sz="1400"/>
                        <a:t>1056660</a:t>
                      </a:r>
                    </a:p>
                  </a:txBody>
                  <a:tcPr marL="38851" marR="38851" marT="19426" marB="19426" anchor="ctr">
                    <a:lnL>
                      <a:noFill/>
                    </a:lnL>
                    <a:lnR>
                      <a:noFill/>
                    </a:lnR>
                    <a:lnT>
                      <a:noFill/>
                    </a:lnT>
                    <a:lnB>
                      <a:noFill/>
                    </a:lnB>
                  </a:tcPr>
                </a:tc>
                <a:tc>
                  <a:txBody>
                    <a:bodyPr/>
                    <a:lstStyle/>
                    <a:p>
                      <a:r>
                        <a:rPr lang="en-US" sz="1400"/>
                        <a:t>50000</a:t>
                      </a:r>
                    </a:p>
                  </a:txBody>
                  <a:tcPr marL="38851" marR="38851" marT="19426" marB="19426" anchor="ctr">
                    <a:lnL>
                      <a:noFill/>
                    </a:lnL>
                    <a:lnR>
                      <a:noFill/>
                    </a:lnR>
                    <a:lnT>
                      <a:noFill/>
                    </a:lnT>
                    <a:lnB>
                      <a:noFill/>
                    </a:lnB>
                  </a:tcPr>
                </a:tc>
                <a:extLst>
                  <a:ext uri="{0D108BD9-81ED-4DB2-BD59-A6C34878D82A}">
                    <a16:rowId xmlns:a16="http://schemas.microsoft.com/office/drawing/2014/main" val="47260417"/>
                  </a:ext>
                </a:extLst>
              </a:tr>
              <a:tr h="155405">
                <a:tc>
                  <a:txBody>
                    <a:bodyPr/>
                    <a:lstStyle/>
                    <a:p>
                      <a:r>
                        <a:rPr lang="en-US" sz="1400"/>
                        <a:t>MMMLU</a:t>
                      </a:r>
                    </a:p>
                  </a:txBody>
                  <a:tcPr marL="38851" marR="38851" marT="19426" marB="19426" anchor="ctr">
                    <a:lnL>
                      <a:noFill/>
                    </a:lnL>
                    <a:lnR>
                      <a:noFill/>
                    </a:lnR>
                    <a:lnT>
                      <a:noFill/>
                    </a:lnT>
                    <a:lnB>
                      <a:noFill/>
                    </a:lnB>
                  </a:tcPr>
                </a:tc>
                <a:tc>
                  <a:txBody>
                    <a:bodyPr/>
                    <a:lstStyle/>
                    <a:p>
                      <a:r>
                        <a:rPr lang="en-US" sz="1400">
                          <a:hlinkClick r:id="rId15"/>
                        </a:rPr>
                        <a:t>original</a:t>
                      </a:r>
                      <a:r>
                        <a:rPr lang="en-US" sz="1400"/>
                        <a:t>, </a:t>
                      </a:r>
                      <a:r>
                        <a:rPr lang="en-US" sz="1400">
                          <a:hlinkClick r:id="rId16"/>
                        </a:rPr>
                        <a:t>preprocessed</a:t>
                      </a:r>
                      <a:endParaRPr lang="en-US" sz="1400"/>
                    </a:p>
                  </a:txBody>
                  <a:tcPr marL="38851" marR="38851" marT="19426" marB="19426" anchor="ctr">
                    <a:lnL>
                      <a:noFill/>
                    </a:lnL>
                    <a:lnR>
                      <a:noFill/>
                    </a:lnR>
                    <a:lnT>
                      <a:noFill/>
                    </a:lnT>
                    <a:lnB>
                      <a:noFill/>
                    </a:lnB>
                  </a:tcPr>
                </a:tc>
                <a:tc>
                  <a:txBody>
                    <a:bodyPr/>
                    <a:lstStyle/>
                    <a:p>
                      <a:r>
                        <a:rPr lang="en-US" sz="1400"/>
                        <a:t>3787</a:t>
                      </a:r>
                    </a:p>
                  </a:txBody>
                  <a:tcPr marL="38851" marR="38851" marT="19426" marB="19426" anchor="ctr">
                    <a:lnL>
                      <a:noFill/>
                    </a:lnL>
                    <a:lnR>
                      <a:noFill/>
                    </a:lnR>
                    <a:lnT>
                      <a:noFill/>
                    </a:lnT>
                    <a:lnB>
                      <a:noFill/>
                    </a:lnB>
                  </a:tcPr>
                </a:tc>
                <a:tc>
                  <a:txBody>
                    <a:bodyPr/>
                    <a:lstStyle/>
                    <a:p>
                      <a:r>
                        <a:rPr lang="en-US" sz="1400"/>
                        <a:t>3787</a:t>
                      </a:r>
                    </a:p>
                  </a:txBody>
                  <a:tcPr marL="38851" marR="38851" marT="19426" marB="19426" anchor="ctr">
                    <a:lnL>
                      <a:noFill/>
                    </a:lnL>
                    <a:lnR>
                      <a:noFill/>
                    </a:lnR>
                    <a:lnT>
                      <a:noFill/>
                    </a:lnT>
                    <a:lnB>
                      <a:noFill/>
                    </a:lnB>
                  </a:tcPr>
                </a:tc>
                <a:extLst>
                  <a:ext uri="{0D108BD9-81ED-4DB2-BD59-A6C34878D82A}">
                    <a16:rowId xmlns:a16="http://schemas.microsoft.com/office/drawing/2014/main" val="2609014799"/>
                  </a:ext>
                </a:extLst>
              </a:tr>
              <a:tr h="155405">
                <a:tc>
                  <a:txBody>
                    <a:bodyPr/>
                    <a:lstStyle/>
                    <a:p>
                      <a:r>
                        <a:rPr lang="en-US" sz="1400"/>
                        <a:t>Pubmed Health Advice</a:t>
                      </a:r>
                    </a:p>
                  </a:txBody>
                  <a:tcPr marL="38851" marR="38851" marT="19426" marB="19426" anchor="ctr">
                    <a:lnL>
                      <a:noFill/>
                    </a:lnL>
                    <a:lnR>
                      <a:noFill/>
                    </a:lnR>
                    <a:lnT>
                      <a:noFill/>
                    </a:lnT>
                    <a:lnB>
                      <a:noFill/>
                    </a:lnB>
                  </a:tcPr>
                </a:tc>
                <a:tc>
                  <a:txBody>
                    <a:bodyPr/>
                    <a:lstStyle/>
                    <a:p>
                      <a:r>
                        <a:rPr lang="en-US" sz="1400">
                          <a:hlinkClick r:id="rId17"/>
                        </a:rPr>
                        <a:t>original</a:t>
                      </a:r>
                      <a:r>
                        <a:rPr lang="en-US" sz="1400"/>
                        <a:t>, </a:t>
                      </a:r>
                      <a:r>
                        <a:rPr lang="en-US" sz="1400">
                          <a:hlinkClick r:id="rId18"/>
                        </a:rPr>
                        <a:t>preprocessed</a:t>
                      </a:r>
                      <a:endParaRPr lang="en-US" sz="1400"/>
                    </a:p>
                  </a:txBody>
                  <a:tcPr marL="38851" marR="38851" marT="19426" marB="19426" anchor="ctr">
                    <a:lnL>
                      <a:noFill/>
                    </a:lnL>
                    <a:lnR>
                      <a:noFill/>
                    </a:lnR>
                    <a:lnT>
                      <a:noFill/>
                    </a:lnT>
                    <a:lnB>
                      <a:noFill/>
                    </a:lnB>
                  </a:tcPr>
                </a:tc>
                <a:tc>
                  <a:txBody>
                    <a:bodyPr/>
                    <a:lstStyle/>
                    <a:p>
                      <a:r>
                        <a:rPr lang="en-US" sz="1400"/>
                        <a:t>10178</a:t>
                      </a:r>
                    </a:p>
                  </a:txBody>
                  <a:tcPr marL="38851" marR="38851" marT="19426" marB="19426" anchor="ctr">
                    <a:lnL>
                      <a:noFill/>
                    </a:lnL>
                    <a:lnR>
                      <a:noFill/>
                    </a:lnR>
                    <a:lnT>
                      <a:noFill/>
                    </a:lnT>
                    <a:lnB>
                      <a:noFill/>
                    </a:lnB>
                  </a:tcPr>
                </a:tc>
                <a:tc>
                  <a:txBody>
                    <a:bodyPr/>
                    <a:lstStyle/>
                    <a:p>
                      <a:r>
                        <a:rPr lang="en-US" sz="1400"/>
                        <a:t>10178</a:t>
                      </a:r>
                    </a:p>
                  </a:txBody>
                  <a:tcPr marL="38851" marR="38851" marT="19426" marB="19426" anchor="ctr">
                    <a:lnL>
                      <a:noFill/>
                    </a:lnL>
                    <a:lnR>
                      <a:noFill/>
                    </a:lnR>
                    <a:lnT>
                      <a:noFill/>
                    </a:lnT>
                    <a:lnB>
                      <a:noFill/>
                    </a:lnB>
                  </a:tcPr>
                </a:tc>
                <a:extLst>
                  <a:ext uri="{0D108BD9-81ED-4DB2-BD59-A6C34878D82A}">
                    <a16:rowId xmlns:a16="http://schemas.microsoft.com/office/drawing/2014/main" val="33292841"/>
                  </a:ext>
                </a:extLst>
              </a:tr>
              <a:tr h="155405">
                <a:tc>
                  <a:txBody>
                    <a:bodyPr/>
                    <a:lstStyle/>
                    <a:p>
                      <a:r>
                        <a:rPr lang="en-US" sz="1400"/>
                        <a:t>Pubmed Causal</a:t>
                      </a:r>
                    </a:p>
                  </a:txBody>
                  <a:tcPr marL="38851" marR="38851" marT="19426" marB="19426" anchor="ctr">
                    <a:lnL>
                      <a:noFill/>
                    </a:lnL>
                    <a:lnR>
                      <a:noFill/>
                    </a:lnR>
                    <a:lnT>
                      <a:noFill/>
                    </a:lnT>
                    <a:lnB>
                      <a:noFill/>
                    </a:lnB>
                  </a:tcPr>
                </a:tc>
                <a:tc>
                  <a:txBody>
                    <a:bodyPr/>
                    <a:lstStyle/>
                    <a:p>
                      <a:r>
                        <a:rPr lang="en-US" sz="1400">
                          <a:hlinkClick r:id="rId19"/>
                        </a:rPr>
                        <a:t>original</a:t>
                      </a:r>
                      <a:r>
                        <a:rPr lang="en-US" sz="1400"/>
                        <a:t>, </a:t>
                      </a:r>
                      <a:r>
                        <a:rPr lang="en-US" sz="1400">
                          <a:hlinkClick r:id="rId20"/>
                        </a:rPr>
                        <a:t>preprocessed</a:t>
                      </a:r>
                      <a:endParaRPr lang="en-US" sz="1400"/>
                    </a:p>
                  </a:txBody>
                  <a:tcPr marL="38851" marR="38851" marT="19426" marB="19426" anchor="ctr">
                    <a:lnL>
                      <a:noFill/>
                    </a:lnL>
                    <a:lnR>
                      <a:noFill/>
                    </a:lnR>
                    <a:lnT>
                      <a:noFill/>
                    </a:lnT>
                    <a:lnB>
                      <a:noFill/>
                    </a:lnB>
                  </a:tcPr>
                </a:tc>
                <a:tc>
                  <a:txBody>
                    <a:bodyPr/>
                    <a:lstStyle/>
                    <a:p>
                      <a:r>
                        <a:rPr lang="en-US" sz="1400"/>
                        <a:t>2446</a:t>
                      </a:r>
                    </a:p>
                  </a:txBody>
                  <a:tcPr marL="38851" marR="38851" marT="19426" marB="19426" anchor="ctr">
                    <a:lnL>
                      <a:noFill/>
                    </a:lnL>
                    <a:lnR>
                      <a:noFill/>
                    </a:lnR>
                    <a:lnT>
                      <a:noFill/>
                    </a:lnT>
                    <a:lnB>
                      <a:noFill/>
                    </a:lnB>
                  </a:tcPr>
                </a:tc>
                <a:tc>
                  <a:txBody>
                    <a:bodyPr/>
                    <a:lstStyle/>
                    <a:p>
                      <a:r>
                        <a:rPr lang="en-US" sz="1400"/>
                        <a:t>2446</a:t>
                      </a:r>
                    </a:p>
                  </a:txBody>
                  <a:tcPr marL="38851" marR="38851" marT="19426" marB="19426" anchor="ctr">
                    <a:lnL>
                      <a:noFill/>
                    </a:lnL>
                    <a:lnR>
                      <a:noFill/>
                    </a:lnR>
                    <a:lnT>
                      <a:noFill/>
                    </a:lnT>
                    <a:lnB>
                      <a:noFill/>
                    </a:lnB>
                  </a:tcPr>
                </a:tc>
                <a:extLst>
                  <a:ext uri="{0D108BD9-81ED-4DB2-BD59-A6C34878D82A}">
                    <a16:rowId xmlns:a16="http://schemas.microsoft.com/office/drawing/2014/main" val="46734402"/>
                  </a:ext>
                </a:extLst>
              </a:tr>
              <a:tr h="155405">
                <a:tc>
                  <a:txBody>
                    <a:bodyPr/>
                    <a:lstStyle/>
                    <a:p>
                      <a:r>
                        <a:rPr lang="en-US" sz="1400"/>
                        <a:t>ChatDoctor</a:t>
                      </a:r>
                    </a:p>
                  </a:txBody>
                  <a:tcPr marL="38851" marR="38851" marT="19426" marB="19426" anchor="ctr">
                    <a:lnL>
                      <a:noFill/>
                    </a:lnL>
                    <a:lnR>
                      <a:noFill/>
                    </a:lnR>
                    <a:lnT>
                      <a:noFill/>
                    </a:lnT>
                    <a:lnB>
                      <a:noFill/>
                    </a:lnB>
                  </a:tcPr>
                </a:tc>
                <a:tc>
                  <a:txBody>
                    <a:bodyPr/>
                    <a:lstStyle/>
                    <a:p>
                      <a:r>
                        <a:rPr lang="en-US" sz="1400">
                          <a:hlinkClick r:id="rId21"/>
                        </a:rPr>
                        <a:t>original</a:t>
                      </a:r>
                      <a:endParaRPr lang="en-US" sz="1400"/>
                    </a:p>
                  </a:txBody>
                  <a:tcPr marL="38851" marR="38851" marT="19426" marB="19426" anchor="ctr">
                    <a:lnL>
                      <a:noFill/>
                    </a:lnL>
                    <a:lnR>
                      <a:noFill/>
                    </a:lnR>
                    <a:lnT>
                      <a:noFill/>
                    </a:lnT>
                    <a:lnB>
                      <a:noFill/>
                    </a:lnB>
                  </a:tcPr>
                </a:tc>
                <a:tc>
                  <a:txBody>
                    <a:bodyPr/>
                    <a:lstStyle/>
                    <a:p>
                      <a:r>
                        <a:rPr lang="en-US" sz="1400"/>
                        <a:t>215000</a:t>
                      </a:r>
                    </a:p>
                  </a:txBody>
                  <a:tcPr marL="38851" marR="38851" marT="19426" marB="19426" anchor="ctr">
                    <a:lnL>
                      <a:noFill/>
                    </a:lnL>
                    <a:lnR>
                      <a:noFill/>
                    </a:lnR>
                    <a:lnT>
                      <a:noFill/>
                    </a:lnT>
                    <a:lnB>
                      <a:noFill/>
                    </a:lnB>
                  </a:tcPr>
                </a:tc>
                <a:tc>
                  <a:txBody>
                    <a:bodyPr/>
                    <a:lstStyle/>
                    <a:p>
                      <a:r>
                        <a:rPr lang="en-US" sz="1400" dirty="0"/>
                        <a:t>10000</a:t>
                      </a:r>
                    </a:p>
                  </a:txBody>
                  <a:tcPr marL="38851" marR="38851" marT="19426" marB="19426" anchor="ctr">
                    <a:lnL>
                      <a:noFill/>
                    </a:lnL>
                    <a:lnR>
                      <a:noFill/>
                    </a:lnR>
                    <a:lnT>
                      <a:noFill/>
                    </a:lnT>
                    <a:lnB>
                      <a:noFill/>
                    </a:lnB>
                  </a:tcPr>
                </a:tc>
                <a:extLst>
                  <a:ext uri="{0D108BD9-81ED-4DB2-BD59-A6C34878D82A}">
                    <a16:rowId xmlns:a16="http://schemas.microsoft.com/office/drawing/2014/main" val="1015957548"/>
                  </a:ext>
                </a:extLst>
              </a:tr>
              <a:tr h="155405">
                <a:tc>
                  <a:txBody>
                    <a:bodyPr/>
                    <a:lstStyle/>
                    <a:p>
                      <a:r>
                        <a:rPr lang="en-US" sz="1400"/>
                        <a:t>OpenAssistant</a:t>
                      </a:r>
                    </a:p>
                  </a:txBody>
                  <a:tcPr marL="38851" marR="38851" marT="19426" marB="19426" anchor="ctr">
                    <a:lnL>
                      <a:noFill/>
                    </a:lnL>
                    <a:lnR>
                      <a:noFill/>
                    </a:lnR>
                    <a:lnT>
                      <a:noFill/>
                    </a:lnT>
                    <a:lnB>
                      <a:noFill/>
                    </a:lnB>
                  </a:tcPr>
                </a:tc>
                <a:tc>
                  <a:txBody>
                    <a:bodyPr/>
                    <a:lstStyle/>
                    <a:p>
                      <a:r>
                        <a:rPr lang="en-US" sz="1400">
                          <a:hlinkClick r:id="rId22"/>
                        </a:rPr>
                        <a:t>original</a:t>
                      </a:r>
                      <a:endParaRPr lang="en-US" sz="1400"/>
                    </a:p>
                  </a:txBody>
                  <a:tcPr marL="38851" marR="38851" marT="19426" marB="19426" anchor="ctr">
                    <a:lnL>
                      <a:noFill/>
                    </a:lnL>
                    <a:lnR>
                      <a:noFill/>
                    </a:lnR>
                    <a:lnT>
                      <a:noFill/>
                    </a:lnT>
                    <a:lnB>
                      <a:noFill/>
                    </a:lnB>
                  </a:tcPr>
                </a:tc>
                <a:tc>
                  <a:txBody>
                    <a:bodyPr/>
                    <a:lstStyle/>
                    <a:p>
                      <a:r>
                        <a:rPr lang="en-US" sz="1400"/>
                        <a:t>9209</a:t>
                      </a:r>
                    </a:p>
                  </a:txBody>
                  <a:tcPr marL="38851" marR="38851" marT="19426" marB="19426" anchor="ctr">
                    <a:lnL>
                      <a:noFill/>
                    </a:lnL>
                    <a:lnR>
                      <a:noFill/>
                    </a:lnR>
                    <a:lnT>
                      <a:noFill/>
                    </a:lnT>
                    <a:lnB>
                      <a:noFill/>
                    </a:lnB>
                  </a:tcPr>
                </a:tc>
                <a:tc>
                  <a:txBody>
                    <a:bodyPr/>
                    <a:lstStyle/>
                    <a:p>
                      <a:r>
                        <a:rPr lang="en-US" sz="1400" dirty="0"/>
                        <a:t>9209</a:t>
                      </a:r>
                    </a:p>
                  </a:txBody>
                  <a:tcPr marL="38851" marR="38851" marT="19426" marB="19426" anchor="ctr">
                    <a:lnL>
                      <a:noFill/>
                    </a:lnL>
                    <a:lnR>
                      <a:noFill/>
                    </a:lnR>
                    <a:lnT>
                      <a:noFill/>
                    </a:lnT>
                    <a:lnB>
                      <a:noFill/>
                    </a:lnB>
                  </a:tcPr>
                </a:tc>
                <a:extLst>
                  <a:ext uri="{0D108BD9-81ED-4DB2-BD59-A6C34878D82A}">
                    <a16:rowId xmlns:a16="http://schemas.microsoft.com/office/drawing/2014/main" val="4252588940"/>
                  </a:ext>
                </a:extLst>
              </a:tr>
            </a:tbl>
          </a:graphicData>
        </a:graphic>
      </p:graphicFrame>
      <p:pic>
        <p:nvPicPr>
          <p:cNvPr id="1026" name="Picture 2" descr="Screenshot 2023-03-31 at 09 37 41">
            <a:extLst>
              <a:ext uri="{FF2B5EF4-FFF2-40B4-BE49-F238E27FC236}">
                <a16:creationId xmlns:a16="http://schemas.microsoft.com/office/drawing/2014/main" id="{05D32F51-9FB0-ACC2-C7E3-AA6633B222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88064" y="684942"/>
            <a:ext cx="3251200" cy="3263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342227-1CF3-8FA6-9626-A1EF06C711B9}"/>
              </a:ext>
            </a:extLst>
          </p:cNvPr>
          <p:cNvSpPr txBox="1"/>
          <p:nvPr/>
        </p:nvSpPr>
        <p:spPr>
          <a:xfrm>
            <a:off x="7883611" y="6379226"/>
            <a:ext cx="4172466" cy="646331"/>
          </a:xfrm>
          <a:prstGeom prst="rect">
            <a:avLst/>
          </a:prstGeom>
          <a:noFill/>
        </p:spPr>
        <p:txBody>
          <a:bodyPr wrap="square">
            <a:spAutoFit/>
          </a:bodyPr>
          <a:lstStyle/>
          <a:p>
            <a:r>
              <a:rPr lang="en-US" dirty="0">
                <a:hlinkClick r:id="rId24"/>
              </a:rPr>
              <a:t>https://github.com/kbressem/medAlpaca</a:t>
            </a:r>
            <a:endParaRPr lang="en-US" dirty="0"/>
          </a:p>
          <a:p>
            <a:endParaRPr lang="en-US" dirty="0"/>
          </a:p>
        </p:txBody>
      </p:sp>
    </p:spTree>
    <p:extLst>
      <p:ext uri="{BB962C8B-B14F-4D97-AF65-F5344CB8AC3E}">
        <p14:creationId xmlns:p14="http://schemas.microsoft.com/office/powerpoint/2010/main" val="273678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8D2B19-F873-134F-CD60-7F5D244DF0C7}"/>
              </a:ext>
            </a:extLst>
          </p:cNvPr>
          <p:cNvPicPr>
            <a:picLocks noChangeAspect="1"/>
          </p:cNvPicPr>
          <p:nvPr/>
        </p:nvPicPr>
        <p:blipFill>
          <a:blip r:embed="rId3"/>
          <a:stretch>
            <a:fillRect/>
          </a:stretch>
        </p:blipFill>
        <p:spPr>
          <a:xfrm>
            <a:off x="1188308" y="673100"/>
            <a:ext cx="7467600" cy="5511800"/>
          </a:xfrm>
          <a:prstGeom prst="rect">
            <a:avLst/>
          </a:prstGeom>
        </p:spPr>
      </p:pic>
      <p:sp>
        <p:nvSpPr>
          <p:cNvPr id="5" name="TextBox 4">
            <a:extLst>
              <a:ext uri="{FF2B5EF4-FFF2-40B4-BE49-F238E27FC236}">
                <a16:creationId xmlns:a16="http://schemas.microsoft.com/office/drawing/2014/main" id="{A993542C-9D43-7D40-299B-0E21201121EA}"/>
              </a:ext>
            </a:extLst>
          </p:cNvPr>
          <p:cNvSpPr txBox="1"/>
          <p:nvPr/>
        </p:nvSpPr>
        <p:spPr>
          <a:xfrm>
            <a:off x="9061107" y="223063"/>
            <a:ext cx="2832787"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Human augmented text is optional for original model, but fine-tuning on it likely provides a better starting point</a:t>
            </a:r>
          </a:p>
          <a:p>
            <a:pPr marL="285750" indent="-285750">
              <a:buFont typeface="Arial" panose="020B0604020202020204" pitchFamily="34" charset="0"/>
              <a:buChar char="•"/>
            </a:pPr>
            <a:r>
              <a:rPr lang="en-US" sz="2400" dirty="0"/>
              <a:t>Initial language model can be any model</a:t>
            </a:r>
          </a:p>
          <a:p>
            <a:pPr marL="285750" indent="-285750">
              <a:buFont typeface="Arial" panose="020B0604020202020204" pitchFamily="34" charset="0"/>
              <a:buChar char="•"/>
            </a:pPr>
            <a:r>
              <a:rPr lang="en-US" sz="2400" dirty="0"/>
              <a:t>In the tutorial we will skip this step and use gpt-neo-1.3B directly</a:t>
            </a:r>
          </a:p>
        </p:txBody>
      </p:sp>
      <p:sp>
        <p:nvSpPr>
          <p:cNvPr id="6" name="TextBox 5">
            <a:extLst>
              <a:ext uri="{FF2B5EF4-FFF2-40B4-BE49-F238E27FC236}">
                <a16:creationId xmlns:a16="http://schemas.microsoft.com/office/drawing/2014/main" id="{AE896D04-3D42-E5EB-72FF-3884374F6B0D}"/>
              </a:ext>
            </a:extLst>
          </p:cNvPr>
          <p:cNvSpPr txBox="1"/>
          <p:nvPr/>
        </p:nvSpPr>
        <p:spPr>
          <a:xfrm>
            <a:off x="0" y="6459248"/>
            <a:ext cx="2582562" cy="276999"/>
          </a:xfrm>
          <a:prstGeom prst="rect">
            <a:avLst/>
          </a:prstGeom>
          <a:noFill/>
        </p:spPr>
        <p:txBody>
          <a:bodyPr wrap="square">
            <a:spAutoFit/>
          </a:bodyPr>
          <a:lstStyle/>
          <a:p>
            <a:r>
              <a:rPr lang="en-US" sz="1200" dirty="0">
                <a:hlinkClick r:id="rId4"/>
              </a:rPr>
              <a:t>https://huggingface.co/blog/rlhf</a:t>
            </a:r>
            <a:endParaRPr lang="en-US" sz="1200" dirty="0"/>
          </a:p>
        </p:txBody>
      </p:sp>
      <p:sp>
        <p:nvSpPr>
          <p:cNvPr id="10" name="TextBox 9">
            <a:extLst>
              <a:ext uri="{FF2B5EF4-FFF2-40B4-BE49-F238E27FC236}">
                <a16:creationId xmlns:a16="http://schemas.microsoft.com/office/drawing/2014/main" id="{7679387E-A734-32E7-91AA-09211DB4702F}"/>
              </a:ext>
            </a:extLst>
          </p:cNvPr>
          <p:cNvSpPr txBox="1"/>
          <p:nvPr/>
        </p:nvSpPr>
        <p:spPr>
          <a:xfrm>
            <a:off x="6094455" y="5896572"/>
            <a:ext cx="5799439" cy="923330"/>
          </a:xfrm>
          <a:prstGeom prst="rect">
            <a:avLst/>
          </a:prstGeom>
          <a:noFill/>
        </p:spPr>
        <p:txBody>
          <a:bodyPr wrap="square">
            <a:spAutoFit/>
          </a:bodyPr>
          <a:lstStyle/>
          <a:p>
            <a:r>
              <a:rPr lang="en-US" b="0" dirty="0" err="1">
                <a:solidFill>
                  <a:srgbClr val="000000"/>
                </a:solidFill>
                <a:effectLst/>
                <a:latin typeface="Courier New" panose="02070309020205020404" pitchFamily="49" charset="0"/>
              </a:rPr>
              <a:t>model_name</a:t>
            </a:r>
            <a:r>
              <a:rPr lang="en-US" b="0" dirty="0">
                <a:solidFill>
                  <a:srgbClr val="000000"/>
                </a:solidFill>
                <a:effectLst/>
                <a:latin typeface="Courier New" panose="02070309020205020404" pitchFamily="49" charset="0"/>
              </a:rPr>
              <a:t>: Optional[</a:t>
            </a:r>
            <a:r>
              <a:rPr lang="en-US" b="0" dirty="0">
                <a:solidFill>
                  <a:srgbClr val="257693"/>
                </a:solidFill>
                <a:effectLst/>
                <a:latin typeface="Courier New" panose="02070309020205020404" pitchFamily="49" charset="0"/>
              </a:rPr>
              <a:t>str</a:t>
            </a:r>
            <a:r>
              <a:rPr lang="en-US" b="0" dirty="0">
                <a:solidFill>
                  <a:srgbClr val="000000"/>
                </a:solidFill>
                <a:effectLst/>
                <a:latin typeface="Courier New" panose="02070309020205020404" pitchFamily="49" charset="0"/>
              </a:rPr>
              <a:t>] = field(default=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EleutherAI</a:t>
            </a:r>
            <a:r>
              <a:rPr lang="en-US" b="0" dirty="0">
                <a:solidFill>
                  <a:srgbClr val="A31515"/>
                </a:solidFill>
                <a:effectLst/>
                <a:latin typeface="Courier New" panose="02070309020205020404" pitchFamily="49" charset="0"/>
              </a:rPr>
              <a:t>/gpt-neo-1.3B"</a:t>
            </a:r>
            <a:r>
              <a:rPr lang="en-US" b="0" dirty="0">
                <a:solidFill>
                  <a:srgbClr val="000000"/>
                </a:solidFill>
                <a:effectLst/>
                <a:latin typeface="Courier New" panose="02070309020205020404" pitchFamily="49" charset="0"/>
              </a:rPr>
              <a:t>, metadata={</a:t>
            </a:r>
            <a:r>
              <a:rPr lang="en-US" b="0" dirty="0">
                <a:solidFill>
                  <a:srgbClr val="A31515"/>
                </a:solidFill>
                <a:effectLst/>
                <a:latin typeface="Courier New" panose="02070309020205020404" pitchFamily="49" charset="0"/>
              </a:rPr>
              <a:t>"help"</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"the model name"</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89451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Number One Gold Medal">
            <a:extLst>
              <a:ext uri="{FF2B5EF4-FFF2-40B4-BE49-F238E27FC236}">
                <a16:creationId xmlns:a16="http://schemas.microsoft.com/office/drawing/2014/main" id="{0113D83B-BB31-9D68-EB2E-B4240B93E3D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D4C23-4D5B-2D14-4D50-BB06832AF9F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Step 2:  Reward Model</a:t>
            </a:r>
          </a:p>
        </p:txBody>
      </p:sp>
    </p:spTree>
    <p:extLst>
      <p:ext uri="{BB962C8B-B14F-4D97-AF65-F5344CB8AC3E}">
        <p14:creationId xmlns:p14="http://schemas.microsoft.com/office/powerpoint/2010/main" val="90527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9F54F8-7EF5-0310-4AF8-9FF3FD3AE336}"/>
              </a:ext>
            </a:extLst>
          </p:cNvPr>
          <p:cNvPicPr>
            <a:picLocks noChangeAspect="1"/>
          </p:cNvPicPr>
          <p:nvPr/>
        </p:nvPicPr>
        <p:blipFill>
          <a:blip r:embed="rId3"/>
          <a:stretch>
            <a:fillRect/>
          </a:stretch>
        </p:blipFill>
        <p:spPr>
          <a:xfrm>
            <a:off x="963828" y="194397"/>
            <a:ext cx="3571102" cy="6663603"/>
          </a:xfrm>
          <a:prstGeom prst="rect">
            <a:avLst/>
          </a:prstGeom>
        </p:spPr>
      </p:pic>
      <p:sp>
        <p:nvSpPr>
          <p:cNvPr id="3" name="TextBox 2">
            <a:extLst>
              <a:ext uri="{FF2B5EF4-FFF2-40B4-BE49-F238E27FC236}">
                <a16:creationId xmlns:a16="http://schemas.microsoft.com/office/drawing/2014/main" id="{0AFDBF8E-1F25-131A-D621-D1794DCCDDA8}"/>
              </a:ext>
            </a:extLst>
          </p:cNvPr>
          <p:cNvSpPr txBox="1"/>
          <p:nvPr/>
        </p:nvSpPr>
        <p:spPr>
          <a:xfrm>
            <a:off x="5152768" y="194397"/>
            <a:ext cx="6870357" cy="6555641"/>
          </a:xfrm>
          <a:prstGeom prst="rect">
            <a:avLst/>
          </a:prstGeom>
          <a:noFill/>
        </p:spPr>
        <p:txBody>
          <a:bodyPr wrap="square" rtlCol="0">
            <a:spAutoFit/>
          </a:bodyPr>
          <a:lstStyle/>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Unclear where </a:t>
            </a:r>
            <a:r>
              <a:rPr lang="en-US" sz="3000" dirty="0" err="1">
                <a:latin typeface="Arial" panose="020B0604020202020204" pitchFamily="34" charset="0"/>
                <a:cs typeface="Arial" panose="020B0604020202020204" pitchFamily="34" charset="0"/>
              </a:rPr>
              <a:t>InstructGPT</a:t>
            </a:r>
            <a:r>
              <a:rPr lang="en-US" sz="3000" dirty="0">
                <a:latin typeface="Arial" panose="020B0604020202020204" pitchFamily="34" charset="0"/>
                <a:cs typeface="Arial" panose="020B0604020202020204" pitchFamily="34" charset="0"/>
              </a:rPr>
              <a:t> prompt data set is derived from…</a:t>
            </a:r>
          </a:p>
          <a:p>
            <a:pPr marL="742950" lvl="1"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 “</a:t>
            </a:r>
            <a:r>
              <a:rPr lang="en-US" sz="3000" dirty="0">
                <a:effectLst/>
                <a:latin typeface="Arial" panose="020B0604020202020204" pitchFamily="34" charset="0"/>
                <a:cs typeface="Arial" panose="020B0604020202020204" pitchFamily="34" charset="0"/>
              </a:rPr>
              <a:t>we collect a dataset of human-labeled comparisons between outputs from our models on a larger set of API prompts”</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Prompt response is generated by existing models</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Labelers assign scalar values to model outputs – these are “ranks” or “scores” for the reward model to be trained</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Ranking allows for comparison and better scores (4-9 options available)</a:t>
            </a:r>
          </a:p>
        </p:txBody>
      </p:sp>
      <p:sp>
        <p:nvSpPr>
          <p:cNvPr id="7" name="TextBox 6">
            <a:extLst>
              <a:ext uri="{FF2B5EF4-FFF2-40B4-BE49-F238E27FC236}">
                <a16:creationId xmlns:a16="http://schemas.microsoft.com/office/drawing/2014/main" id="{D4683E73-45D7-6C4E-1B4F-8490B8A2C68B}"/>
              </a:ext>
            </a:extLst>
          </p:cNvPr>
          <p:cNvSpPr txBox="1"/>
          <p:nvPr/>
        </p:nvSpPr>
        <p:spPr>
          <a:xfrm>
            <a:off x="-2058" y="6524368"/>
            <a:ext cx="3066534" cy="307777"/>
          </a:xfrm>
          <a:prstGeom prst="rect">
            <a:avLst/>
          </a:prstGeom>
          <a:noFill/>
        </p:spPr>
        <p:txBody>
          <a:bodyPr wrap="square">
            <a:spAutoFit/>
          </a:bodyPr>
          <a:lstStyle/>
          <a:p>
            <a:r>
              <a:rPr lang="en-US" sz="1400" dirty="0">
                <a:hlinkClick r:id="rId4"/>
              </a:rPr>
              <a:t>https://arxiv.org/pdf/2203.02155.pdf</a:t>
            </a:r>
            <a:endParaRPr lang="en-US" sz="1400" dirty="0"/>
          </a:p>
        </p:txBody>
      </p:sp>
    </p:spTree>
    <p:extLst>
      <p:ext uri="{BB962C8B-B14F-4D97-AF65-F5344CB8AC3E}">
        <p14:creationId xmlns:p14="http://schemas.microsoft.com/office/powerpoint/2010/main" val="2748872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8914F-69B7-F590-55C0-1AD674129887}"/>
              </a:ext>
            </a:extLst>
          </p:cNvPr>
          <p:cNvPicPr>
            <a:picLocks noChangeAspect="1"/>
          </p:cNvPicPr>
          <p:nvPr/>
        </p:nvPicPr>
        <p:blipFill>
          <a:blip r:embed="rId3"/>
          <a:stretch>
            <a:fillRect/>
          </a:stretch>
        </p:blipFill>
        <p:spPr>
          <a:xfrm>
            <a:off x="751703" y="534675"/>
            <a:ext cx="7772400" cy="5788649"/>
          </a:xfrm>
          <a:prstGeom prst="rect">
            <a:avLst/>
          </a:prstGeom>
        </p:spPr>
      </p:pic>
      <p:sp>
        <p:nvSpPr>
          <p:cNvPr id="3" name="TextBox 2">
            <a:extLst>
              <a:ext uri="{FF2B5EF4-FFF2-40B4-BE49-F238E27FC236}">
                <a16:creationId xmlns:a16="http://schemas.microsoft.com/office/drawing/2014/main" id="{D85CE0E0-383A-BD93-5D48-D2B325CE1E97}"/>
              </a:ext>
            </a:extLst>
          </p:cNvPr>
          <p:cNvSpPr txBox="1"/>
          <p:nvPr/>
        </p:nvSpPr>
        <p:spPr>
          <a:xfrm>
            <a:off x="8524103" y="534675"/>
            <a:ext cx="3523734" cy="6124754"/>
          </a:xfrm>
          <a:prstGeom prst="rect">
            <a:avLst/>
          </a:prstGeom>
          <a:noFill/>
        </p:spPr>
        <p:txBody>
          <a:bodyPr wrap="square" rtlCol="0">
            <a:spAutoFit/>
          </a:bodyPr>
          <a:lstStyle/>
          <a:p>
            <a:pPr marL="285750" indent="-285750">
              <a:buFont typeface="Arial" panose="020B0604020202020204" pitchFamily="34" charset="0"/>
              <a:buChar char="•"/>
            </a:pPr>
            <a:r>
              <a:rPr lang="en-US" sz="2800" dirty="0"/>
              <a:t>Human scoring can be anything that generates a scalar </a:t>
            </a:r>
          </a:p>
          <a:p>
            <a:pPr marL="285750" indent="-285750">
              <a:buFont typeface="Arial" panose="020B0604020202020204" pitchFamily="34" charset="0"/>
              <a:buChar char="•"/>
            </a:pPr>
            <a:r>
              <a:rPr lang="en-US" sz="2800" dirty="0"/>
              <a:t>Reward model takes in text sample (prompt + generated text) and outputs a reward score (scalar)</a:t>
            </a:r>
          </a:p>
          <a:p>
            <a:pPr marL="285750" indent="-285750">
              <a:buFont typeface="Arial" panose="020B0604020202020204" pitchFamily="34" charset="0"/>
              <a:buChar char="•"/>
            </a:pPr>
            <a:r>
              <a:rPr lang="en-US" sz="2800" dirty="0"/>
              <a:t>Size of reward model can be large or very large</a:t>
            </a:r>
          </a:p>
          <a:p>
            <a:pPr marL="742950" lvl="1" indent="-285750">
              <a:buFont typeface="Arial" panose="020B0604020202020204" pitchFamily="34" charset="0"/>
              <a:buChar char="•"/>
            </a:pPr>
            <a:r>
              <a:rPr lang="en-US" sz="2800" dirty="0"/>
              <a:t>6B worked better than 175B for </a:t>
            </a:r>
            <a:r>
              <a:rPr lang="en-US" sz="2800" dirty="0" err="1"/>
              <a:t>InstructGPT</a:t>
            </a:r>
            <a:endParaRPr lang="en-US" sz="2800" dirty="0"/>
          </a:p>
        </p:txBody>
      </p:sp>
      <p:sp>
        <p:nvSpPr>
          <p:cNvPr id="4" name="TextBox 3">
            <a:extLst>
              <a:ext uri="{FF2B5EF4-FFF2-40B4-BE49-F238E27FC236}">
                <a16:creationId xmlns:a16="http://schemas.microsoft.com/office/drawing/2014/main" id="{91721F37-9B0D-21C7-7153-04992BF586BF}"/>
              </a:ext>
            </a:extLst>
          </p:cNvPr>
          <p:cNvSpPr txBox="1"/>
          <p:nvPr/>
        </p:nvSpPr>
        <p:spPr>
          <a:xfrm>
            <a:off x="0" y="6459248"/>
            <a:ext cx="2582562" cy="276999"/>
          </a:xfrm>
          <a:prstGeom prst="rect">
            <a:avLst/>
          </a:prstGeom>
          <a:noFill/>
        </p:spPr>
        <p:txBody>
          <a:bodyPr wrap="square">
            <a:spAutoFit/>
          </a:bodyPr>
          <a:lstStyle/>
          <a:p>
            <a:r>
              <a:rPr lang="en-US" sz="1200" dirty="0">
                <a:hlinkClick r:id="rId4"/>
              </a:rPr>
              <a:t>https://huggingface.co/blog/rlhf</a:t>
            </a:r>
            <a:endParaRPr lang="en-US" sz="1200" dirty="0"/>
          </a:p>
        </p:txBody>
      </p:sp>
    </p:spTree>
    <p:extLst>
      <p:ext uri="{BB962C8B-B14F-4D97-AF65-F5344CB8AC3E}">
        <p14:creationId xmlns:p14="http://schemas.microsoft.com/office/powerpoint/2010/main" val="3354898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A09F7-902F-82A8-46A6-2D25833A8875}"/>
              </a:ext>
            </a:extLst>
          </p:cNvPr>
          <p:cNvPicPr>
            <a:picLocks noChangeAspect="1"/>
          </p:cNvPicPr>
          <p:nvPr/>
        </p:nvPicPr>
        <p:blipFill>
          <a:blip r:embed="rId3"/>
          <a:stretch>
            <a:fillRect/>
          </a:stretch>
        </p:blipFill>
        <p:spPr>
          <a:xfrm>
            <a:off x="436418" y="937743"/>
            <a:ext cx="11319164" cy="5342731"/>
          </a:xfrm>
          <a:prstGeom prst="rect">
            <a:avLst/>
          </a:prstGeom>
        </p:spPr>
      </p:pic>
      <p:sp>
        <p:nvSpPr>
          <p:cNvPr id="3" name="Title 2">
            <a:extLst>
              <a:ext uri="{FF2B5EF4-FFF2-40B4-BE49-F238E27FC236}">
                <a16:creationId xmlns:a16="http://schemas.microsoft.com/office/drawing/2014/main" id="{BB5C8C9D-C800-DE8B-C065-8916255DB63C}"/>
              </a:ext>
            </a:extLst>
          </p:cNvPr>
          <p:cNvSpPr>
            <a:spLocks noGrp="1"/>
          </p:cNvSpPr>
          <p:nvPr>
            <p:ph type="title"/>
          </p:nvPr>
        </p:nvSpPr>
        <p:spPr>
          <a:xfrm>
            <a:off x="1876167" y="-85256"/>
            <a:ext cx="10515600" cy="1325563"/>
          </a:xfrm>
        </p:spPr>
        <p:txBody>
          <a:bodyPr/>
          <a:lstStyle/>
          <a:p>
            <a:r>
              <a:rPr lang="en-US" dirty="0"/>
              <a:t>Tutorial Reward Model</a:t>
            </a:r>
          </a:p>
        </p:txBody>
      </p:sp>
    </p:spTree>
    <p:extLst>
      <p:ext uri="{BB962C8B-B14F-4D97-AF65-F5344CB8AC3E}">
        <p14:creationId xmlns:p14="http://schemas.microsoft.com/office/powerpoint/2010/main" val="3150946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847951-06D0-EB83-4A69-2454B0BC86BD}"/>
              </a:ext>
            </a:extLst>
          </p:cNvPr>
          <p:cNvPicPr>
            <a:picLocks noChangeAspect="1"/>
          </p:cNvPicPr>
          <p:nvPr/>
        </p:nvPicPr>
        <p:blipFill>
          <a:blip r:embed="rId3"/>
          <a:stretch>
            <a:fillRect/>
          </a:stretch>
        </p:blipFill>
        <p:spPr>
          <a:xfrm>
            <a:off x="1039091" y="1277574"/>
            <a:ext cx="8640041" cy="4544343"/>
          </a:xfrm>
          <a:prstGeom prst="rect">
            <a:avLst/>
          </a:prstGeom>
        </p:spPr>
      </p:pic>
      <p:sp>
        <p:nvSpPr>
          <p:cNvPr id="5" name="TextBox 4">
            <a:extLst>
              <a:ext uri="{FF2B5EF4-FFF2-40B4-BE49-F238E27FC236}">
                <a16:creationId xmlns:a16="http://schemas.microsoft.com/office/drawing/2014/main" id="{EBD2869E-C5A0-06CB-41F0-F2283B53C213}"/>
              </a:ext>
            </a:extLst>
          </p:cNvPr>
          <p:cNvSpPr txBox="1"/>
          <p:nvPr/>
        </p:nvSpPr>
        <p:spPr>
          <a:xfrm>
            <a:off x="138545" y="6435254"/>
            <a:ext cx="5846619" cy="523220"/>
          </a:xfrm>
          <a:prstGeom prst="rect">
            <a:avLst/>
          </a:prstGeom>
          <a:noFill/>
        </p:spPr>
        <p:txBody>
          <a:bodyPr wrap="square">
            <a:spAutoFit/>
          </a:bodyPr>
          <a:lstStyle/>
          <a:p>
            <a:r>
              <a:rPr lang="en-US" sz="1400" dirty="0">
                <a:hlinkClick r:id="rId4"/>
              </a:rPr>
              <a:t>https://huggingface.co/facebook/</a:t>
            </a:r>
            <a:r>
              <a:rPr lang="en-US" sz="1300" dirty="0">
                <a:hlinkClick r:id="rId4"/>
              </a:rPr>
              <a:t>roberta-hate-speech-dynabench-r4-target</a:t>
            </a:r>
            <a:endParaRPr lang="en-US" sz="1300" dirty="0"/>
          </a:p>
          <a:p>
            <a:endParaRPr lang="en-US" sz="1400" dirty="0"/>
          </a:p>
        </p:txBody>
      </p:sp>
      <p:sp>
        <p:nvSpPr>
          <p:cNvPr id="7" name="TextBox 6">
            <a:extLst>
              <a:ext uri="{FF2B5EF4-FFF2-40B4-BE49-F238E27FC236}">
                <a16:creationId xmlns:a16="http://schemas.microsoft.com/office/drawing/2014/main" id="{358A0C09-4621-7020-608D-407B2DDD2399}"/>
              </a:ext>
            </a:extLst>
          </p:cNvPr>
          <p:cNvSpPr txBox="1"/>
          <p:nvPr/>
        </p:nvSpPr>
        <p:spPr>
          <a:xfrm>
            <a:off x="5611091" y="5922028"/>
            <a:ext cx="6691745" cy="923330"/>
          </a:xfrm>
          <a:prstGeom prst="rect">
            <a:avLst/>
          </a:prstGeom>
          <a:noFill/>
        </p:spPr>
        <p:txBody>
          <a:bodyPr wrap="square">
            <a:spAutoFit/>
          </a:bodyPr>
          <a:lstStyle/>
          <a:p>
            <a:r>
              <a:rPr lang="en-US" dirty="0" err="1"/>
              <a:t>Vidgen</a:t>
            </a:r>
            <a:r>
              <a:rPr lang="en-US" dirty="0"/>
              <a:t>, Bertie, Tristan Thrush, </a:t>
            </a:r>
            <a:r>
              <a:rPr lang="en-US" dirty="0" err="1"/>
              <a:t>Zeerak</a:t>
            </a:r>
            <a:r>
              <a:rPr lang="en-US" dirty="0"/>
              <a:t> Waseem, and </a:t>
            </a:r>
            <a:r>
              <a:rPr lang="en-US" dirty="0" err="1"/>
              <a:t>Douwe</a:t>
            </a:r>
            <a:r>
              <a:rPr lang="en-US" dirty="0"/>
              <a:t> </a:t>
            </a:r>
            <a:r>
              <a:rPr lang="en-US" dirty="0" err="1"/>
              <a:t>Kiela</a:t>
            </a:r>
            <a:r>
              <a:rPr lang="en-US" dirty="0"/>
              <a:t>. "Learning from the worst: Dynamically generated datasets to improve online hate detection." </a:t>
            </a:r>
            <a:r>
              <a:rPr lang="en-US" i="1" dirty="0" err="1"/>
              <a:t>arXiv</a:t>
            </a:r>
            <a:r>
              <a:rPr lang="en-US" i="1" dirty="0"/>
              <a:t> preprint arXiv:2012.15761</a:t>
            </a:r>
            <a:r>
              <a:rPr lang="en-US" dirty="0"/>
              <a:t> (2020).</a:t>
            </a:r>
          </a:p>
        </p:txBody>
      </p:sp>
      <p:sp>
        <p:nvSpPr>
          <p:cNvPr id="8" name="Title 7">
            <a:extLst>
              <a:ext uri="{FF2B5EF4-FFF2-40B4-BE49-F238E27FC236}">
                <a16:creationId xmlns:a16="http://schemas.microsoft.com/office/drawing/2014/main" id="{DCFF7A89-8CE6-36E1-2885-BDF7904E0C61}"/>
              </a:ext>
            </a:extLst>
          </p:cNvPr>
          <p:cNvSpPr>
            <a:spLocks noGrp="1"/>
          </p:cNvSpPr>
          <p:nvPr>
            <p:ph type="title"/>
          </p:nvPr>
        </p:nvSpPr>
        <p:spPr>
          <a:xfrm>
            <a:off x="838200" y="115743"/>
            <a:ext cx="10515600" cy="1325563"/>
          </a:xfrm>
        </p:spPr>
        <p:txBody>
          <a:bodyPr/>
          <a:lstStyle/>
          <a:p>
            <a:r>
              <a:rPr lang="en-US" dirty="0"/>
              <a:t>Tutorial Reward Model Training Data</a:t>
            </a:r>
          </a:p>
        </p:txBody>
      </p:sp>
    </p:spTree>
    <p:extLst>
      <p:ext uri="{BB962C8B-B14F-4D97-AF65-F5344CB8AC3E}">
        <p14:creationId xmlns:p14="http://schemas.microsoft.com/office/powerpoint/2010/main" val="199258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Dragonflies carrying object">
            <a:extLst>
              <a:ext uri="{FF2B5EF4-FFF2-40B4-BE49-F238E27FC236}">
                <a16:creationId xmlns:a16="http://schemas.microsoft.com/office/drawing/2014/main" id="{AD7E47B7-3F79-9F4B-8E04-ADEB3D7CC47D}"/>
              </a:ext>
            </a:extLst>
          </p:cNvPr>
          <p:cNvPicPr>
            <a:picLocks noChangeAspect="1"/>
          </p:cNvPicPr>
          <p:nvPr/>
        </p:nvPicPr>
        <p:blipFill rotWithShape="1">
          <a:blip r:embed="rId2">
            <a:alphaModFix amt="50000"/>
          </a:blip>
          <a:srcRect t="13447" b="2284"/>
          <a:stretch/>
        </p:blipFill>
        <p:spPr>
          <a:xfrm>
            <a:off x="20" y="1"/>
            <a:ext cx="12191980" cy="6857999"/>
          </a:xfrm>
          <a:prstGeom prst="rect">
            <a:avLst/>
          </a:prstGeom>
        </p:spPr>
      </p:pic>
      <p:sp>
        <p:nvSpPr>
          <p:cNvPr id="2" name="Title 1">
            <a:extLst>
              <a:ext uri="{FF2B5EF4-FFF2-40B4-BE49-F238E27FC236}">
                <a16:creationId xmlns:a16="http://schemas.microsoft.com/office/drawing/2014/main" id="{C88FBE15-0668-EDA5-C068-82B55D1BAA9F}"/>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a:solidFill>
                  <a:srgbClr val="FFFFFF"/>
                </a:solidFill>
              </a:rPr>
              <a:t>Step 3 - Optimization</a:t>
            </a:r>
          </a:p>
        </p:txBody>
      </p:sp>
    </p:spTree>
    <p:extLst>
      <p:ext uri="{BB962C8B-B14F-4D97-AF65-F5344CB8AC3E}">
        <p14:creationId xmlns:p14="http://schemas.microsoft.com/office/powerpoint/2010/main" val="1805067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2996F-E10F-4954-E500-AD74C3C87F5E}"/>
              </a:ext>
            </a:extLst>
          </p:cNvPr>
          <p:cNvPicPr>
            <a:picLocks noChangeAspect="1"/>
          </p:cNvPicPr>
          <p:nvPr/>
        </p:nvPicPr>
        <p:blipFill>
          <a:blip r:embed="rId3"/>
          <a:stretch>
            <a:fillRect/>
          </a:stretch>
        </p:blipFill>
        <p:spPr>
          <a:xfrm>
            <a:off x="480369" y="297490"/>
            <a:ext cx="3547934" cy="6263020"/>
          </a:xfrm>
          <a:prstGeom prst="rect">
            <a:avLst/>
          </a:prstGeom>
        </p:spPr>
      </p:pic>
      <p:sp>
        <p:nvSpPr>
          <p:cNvPr id="3" name="TextBox 2">
            <a:extLst>
              <a:ext uri="{FF2B5EF4-FFF2-40B4-BE49-F238E27FC236}">
                <a16:creationId xmlns:a16="http://schemas.microsoft.com/office/drawing/2014/main" id="{54A7044A-A9B6-1047-EAFE-2008DB978A90}"/>
              </a:ext>
            </a:extLst>
          </p:cNvPr>
          <p:cNvSpPr txBox="1"/>
          <p:nvPr/>
        </p:nvSpPr>
        <p:spPr>
          <a:xfrm>
            <a:off x="-2058" y="6524368"/>
            <a:ext cx="3066534" cy="307777"/>
          </a:xfrm>
          <a:prstGeom prst="rect">
            <a:avLst/>
          </a:prstGeom>
          <a:noFill/>
        </p:spPr>
        <p:txBody>
          <a:bodyPr wrap="square">
            <a:spAutoFit/>
          </a:bodyPr>
          <a:lstStyle/>
          <a:p>
            <a:r>
              <a:rPr lang="en-US" sz="1400" dirty="0">
                <a:hlinkClick r:id="rId4"/>
              </a:rPr>
              <a:t>https://arxiv.org/pdf/2203.02155.pdf</a:t>
            </a:r>
            <a:endParaRPr lang="en-US" sz="1400" dirty="0"/>
          </a:p>
        </p:txBody>
      </p:sp>
      <p:sp>
        <p:nvSpPr>
          <p:cNvPr id="4" name="TextBox 3">
            <a:extLst>
              <a:ext uri="{FF2B5EF4-FFF2-40B4-BE49-F238E27FC236}">
                <a16:creationId xmlns:a16="http://schemas.microsoft.com/office/drawing/2014/main" id="{3CF81185-6380-9E7F-6C22-6B4D17236BF5}"/>
              </a:ext>
            </a:extLst>
          </p:cNvPr>
          <p:cNvSpPr txBox="1"/>
          <p:nvPr/>
        </p:nvSpPr>
        <p:spPr>
          <a:xfrm>
            <a:off x="4724399" y="297490"/>
            <a:ext cx="6987231" cy="5693866"/>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set for </a:t>
            </a:r>
            <a:r>
              <a:rPr lang="en-US" sz="2800" dirty="0" err="1"/>
              <a:t>InstructGPT</a:t>
            </a:r>
            <a:r>
              <a:rPr lang="en-US" sz="2800" dirty="0"/>
              <a:t> is the large set of prompts taken from their web interface and elsewhere</a:t>
            </a:r>
          </a:p>
          <a:p>
            <a:pPr marL="742950" lvl="1" indent="-285750">
              <a:buFont typeface="Arial" panose="020B0604020202020204" pitchFamily="34" charset="0"/>
              <a:buChar char="•"/>
            </a:pPr>
            <a:r>
              <a:rPr lang="en-US" sz="2800" dirty="0"/>
              <a:t>There is no notion of the “correct” (human preferred) text output or label</a:t>
            </a:r>
          </a:p>
          <a:p>
            <a:pPr marL="285750" indent="-285750">
              <a:buFont typeface="Arial" panose="020B0604020202020204" pitchFamily="34" charset="0"/>
              <a:buChar char="•"/>
            </a:pPr>
            <a:r>
              <a:rPr lang="en-US" sz="2800" dirty="0"/>
              <a:t>Policy updating is just fine-tuning the language model with help from the reward model</a:t>
            </a:r>
          </a:p>
          <a:p>
            <a:pPr marL="742950" lvl="1" indent="-285750">
              <a:buFont typeface="Arial" panose="020B0604020202020204" pitchFamily="34" charset="0"/>
              <a:buChar char="•"/>
            </a:pPr>
            <a:r>
              <a:rPr lang="en-US" sz="2800" dirty="0"/>
              <a:t>Policy is language model with input (prompt) and output (response or continuation) of text</a:t>
            </a:r>
          </a:p>
          <a:p>
            <a:pPr marL="742950" lvl="1" indent="-285750">
              <a:buFont typeface="Arial" panose="020B0604020202020204" pitchFamily="34" charset="0"/>
              <a:buChar char="•"/>
            </a:pPr>
            <a:r>
              <a:rPr lang="en-US" sz="2800" dirty="0"/>
              <a:t>Action is output tokens from vocabulary</a:t>
            </a:r>
          </a:p>
          <a:p>
            <a:pPr marL="742950" lvl="1" indent="-285750">
              <a:buFont typeface="Arial" panose="020B0604020202020204" pitchFamily="34" charset="0"/>
              <a:buChar char="•"/>
            </a:pPr>
            <a:r>
              <a:rPr lang="en-US" sz="2800" dirty="0"/>
              <a:t>State of environment is input prompt</a:t>
            </a:r>
          </a:p>
        </p:txBody>
      </p:sp>
      <p:sp>
        <p:nvSpPr>
          <p:cNvPr id="5" name="TextBox 4">
            <a:extLst>
              <a:ext uri="{FF2B5EF4-FFF2-40B4-BE49-F238E27FC236}">
                <a16:creationId xmlns:a16="http://schemas.microsoft.com/office/drawing/2014/main" id="{1758E1C8-1A99-2B0D-3B74-78DE15328C30}"/>
              </a:ext>
            </a:extLst>
          </p:cNvPr>
          <p:cNvSpPr txBox="1"/>
          <p:nvPr/>
        </p:nvSpPr>
        <p:spPr>
          <a:xfrm>
            <a:off x="3657600" y="1754659"/>
            <a:ext cx="667265" cy="369332"/>
          </a:xfrm>
          <a:prstGeom prst="rect">
            <a:avLst/>
          </a:prstGeom>
          <a:noFill/>
        </p:spPr>
        <p:txBody>
          <a:bodyPr wrap="square" rtlCol="0">
            <a:spAutoFit/>
          </a:bodyPr>
          <a:lstStyle/>
          <a:p>
            <a:r>
              <a:rPr lang="en-US" dirty="0">
                <a:solidFill>
                  <a:srgbClr val="FF0000"/>
                </a:solidFill>
              </a:rPr>
              <a:t>State</a:t>
            </a:r>
          </a:p>
        </p:txBody>
      </p:sp>
      <p:sp>
        <p:nvSpPr>
          <p:cNvPr id="6" name="TextBox 5">
            <a:extLst>
              <a:ext uri="{FF2B5EF4-FFF2-40B4-BE49-F238E27FC236}">
                <a16:creationId xmlns:a16="http://schemas.microsoft.com/office/drawing/2014/main" id="{D7CB0478-961E-8B9A-37B8-B5A242E7B138}"/>
              </a:ext>
            </a:extLst>
          </p:cNvPr>
          <p:cNvSpPr txBox="1"/>
          <p:nvPr/>
        </p:nvSpPr>
        <p:spPr>
          <a:xfrm>
            <a:off x="1399661" y="3763539"/>
            <a:ext cx="854675" cy="369332"/>
          </a:xfrm>
          <a:prstGeom prst="rect">
            <a:avLst/>
          </a:prstGeom>
          <a:noFill/>
        </p:spPr>
        <p:txBody>
          <a:bodyPr wrap="square" rtlCol="0">
            <a:spAutoFit/>
          </a:bodyPr>
          <a:lstStyle/>
          <a:p>
            <a:r>
              <a:rPr lang="en-US" dirty="0">
                <a:solidFill>
                  <a:srgbClr val="FF0000"/>
                </a:solidFill>
              </a:rPr>
              <a:t>Action</a:t>
            </a:r>
          </a:p>
        </p:txBody>
      </p:sp>
      <p:sp>
        <p:nvSpPr>
          <p:cNvPr id="7" name="TextBox 6">
            <a:extLst>
              <a:ext uri="{FF2B5EF4-FFF2-40B4-BE49-F238E27FC236}">
                <a16:creationId xmlns:a16="http://schemas.microsoft.com/office/drawing/2014/main" id="{2049410D-BB57-A85C-2838-3ECACA3D7718}"/>
              </a:ext>
            </a:extLst>
          </p:cNvPr>
          <p:cNvSpPr txBox="1"/>
          <p:nvPr/>
        </p:nvSpPr>
        <p:spPr>
          <a:xfrm>
            <a:off x="3064476" y="5883401"/>
            <a:ext cx="1020461" cy="369332"/>
          </a:xfrm>
          <a:prstGeom prst="rect">
            <a:avLst/>
          </a:prstGeom>
          <a:noFill/>
        </p:spPr>
        <p:txBody>
          <a:bodyPr wrap="square" rtlCol="0">
            <a:spAutoFit/>
          </a:bodyPr>
          <a:lstStyle/>
          <a:p>
            <a:r>
              <a:rPr lang="en-US" dirty="0">
                <a:solidFill>
                  <a:srgbClr val="FF0000"/>
                </a:solidFill>
              </a:rPr>
              <a:t>Reward</a:t>
            </a:r>
          </a:p>
        </p:txBody>
      </p:sp>
    </p:spTree>
    <p:extLst>
      <p:ext uri="{BB962C8B-B14F-4D97-AF65-F5344CB8AC3E}">
        <p14:creationId xmlns:p14="http://schemas.microsoft.com/office/powerpoint/2010/main" val="2026556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DED94-B9B5-1FC6-E1C3-B0ED0EF311FD}"/>
              </a:ext>
            </a:extLst>
          </p:cNvPr>
          <p:cNvSpPr txBox="1"/>
          <p:nvPr/>
        </p:nvSpPr>
        <p:spPr>
          <a:xfrm>
            <a:off x="7342909" y="5375564"/>
            <a:ext cx="4641273" cy="1477328"/>
          </a:xfrm>
          <a:prstGeom prst="rect">
            <a:avLst/>
          </a:prstGeom>
          <a:noFill/>
        </p:spPr>
        <p:txBody>
          <a:bodyPr wrap="square">
            <a:spAutoFit/>
          </a:bodyPr>
          <a:lstStyle/>
          <a:p>
            <a:r>
              <a:rPr lang="en-US" dirty="0" err="1"/>
              <a:t>Gehman</a:t>
            </a:r>
            <a:r>
              <a:rPr lang="en-US" dirty="0"/>
              <a:t>, Samuel, </a:t>
            </a:r>
            <a:r>
              <a:rPr lang="en-US" dirty="0" err="1"/>
              <a:t>Suchin</a:t>
            </a:r>
            <a:r>
              <a:rPr lang="en-US" dirty="0"/>
              <a:t> </a:t>
            </a:r>
            <a:r>
              <a:rPr lang="en-US" dirty="0" err="1"/>
              <a:t>Gururangan</a:t>
            </a:r>
            <a:r>
              <a:rPr lang="en-US" dirty="0"/>
              <a:t>, Maarten Sap, </a:t>
            </a:r>
            <a:r>
              <a:rPr lang="en-US" dirty="0" err="1"/>
              <a:t>Yejin</a:t>
            </a:r>
            <a:r>
              <a:rPr lang="en-US" dirty="0"/>
              <a:t> Choi, and Noah A. Smith. "</a:t>
            </a:r>
            <a:r>
              <a:rPr lang="en-US" dirty="0" err="1"/>
              <a:t>Realtoxicityprompts</a:t>
            </a:r>
            <a:r>
              <a:rPr lang="en-US" dirty="0"/>
              <a:t>: Evaluating neural toxic degeneration in language models." </a:t>
            </a:r>
            <a:r>
              <a:rPr lang="en-US" i="1" dirty="0" err="1"/>
              <a:t>arXiv</a:t>
            </a:r>
            <a:r>
              <a:rPr lang="en-US" i="1" dirty="0"/>
              <a:t> preprint arXiv:2009.11462</a:t>
            </a:r>
            <a:r>
              <a:rPr lang="en-US" dirty="0"/>
              <a:t> (2020).</a:t>
            </a:r>
          </a:p>
        </p:txBody>
      </p:sp>
      <p:pic>
        <p:nvPicPr>
          <p:cNvPr id="5" name="Picture 4">
            <a:extLst>
              <a:ext uri="{FF2B5EF4-FFF2-40B4-BE49-F238E27FC236}">
                <a16:creationId xmlns:a16="http://schemas.microsoft.com/office/drawing/2014/main" id="{801325A5-A177-2B50-C5A9-98274B657035}"/>
              </a:ext>
            </a:extLst>
          </p:cNvPr>
          <p:cNvPicPr>
            <a:picLocks noChangeAspect="1"/>
          </p:cNvPicPr>
          <p:nvPr/>
        </p:nvPicPr>
        <p:blipFill>
          <a:blip r:embed="rId3"/>
          <a:stretch>
            <a:fillRect/>
          </a:stretch>
        </p:blipFill>
        <p:spPr>
          <a:xfrm>
            <a:off x="207817" y="163946"/>
            <a:ext cx="5666509" cy="6595936"/>
          </a:xfrm>
          <a:prstGeom prst="rect">
            <a:avLst/>
          </a:prstGeom>
        </p:spPr>
      </p:pic>
      <p:sp>
        <p:nvSpPr>
          <p:cNvPr id="6" name="TextBox 5">
            <a:extLst>
              <a:ext uri="{FF2B5EF4-FFF2-40B4-BE49-F238E27FC236}">
                <a16:creationId xmlns:a16="http://schemas.microsoft.com/office/drawing/2014/main" id="{720B8367-348B-7892-5652-CEFF6ADBEF6D}"/>
              </a:ext>
            </a:extLst>
          </p:cNvPr>
          <p:cNvSpPr txBox="1"/>
          <p:nvPr/>
        </p:nvSpPr>
        <p:spPr>
          <a:xfrm>
            <a:off x="7342909" y="346365"/>
            <a:ext cx="4197927" cy="4832092"/>
          </a:xfrm>
          <a:prstGeom prst="rect">
            <a:avLst/>
          </a:prstGeom>
          <a:noFill/>
        </p:spPr>
        <p:txBody>
          <a:bodyPr wrap="square" rtlCol="0">
            <a:spAutoFit/>
          </a:bodyPr>
          <a:lstStyle/>
          <a:p>
            <a:r>
              <a:rPr lang="en-US" sz="2800" b="1" u="sng" dirty="0"/>
              <a:t>PROMPT Database</a:t>
            </a:r>
          </a:p>
          <a:p>
            <a:pPr marL="285750" indent="-285750">
              <a:buFont typeface="Arial" panose="020B0604020202020204" pitchFamily="34" charset="0"/>
              <a:buChar char="•"/>
            </a:pPr>
            <a:r>
              <a:rPr lang="en-US" sz="2800" i="1" dirty="0" err="1"/>
              <a:t>RealToxicityPrompts</a:t>
            </a:r>
            <a:endParaRPr lang="en-US" sz="2800" i="1" dirty="0"/>
          </a:p>
          <a:p>
            <a:pPr marL="285750" indent="-285750">
              <a:buFont typeface="Arial" panose="020B0604020202020204" pitchFamily="34" charset="0"/>
              <a:buChar char="•"/>
            </a:pPr>
            <a:r>
              <a:rPr lang="en-US" sz="2800" dirty="0"/>
              <a:t>We will use this data and sample prompts in order to get our language model to generate toxic text</a:t>
            </a:r>
          </a:p>
          <a:p>
            <a:pPr marL="285750" indent="-285750">
              <a:buFont typeface="Arial" panose="020B0604020202020204" pitchFamily="34" charset="0"/>
              <a:buChar char="•"/>
            </a:pPr>
            <a:r>
              <a:rPr lang="en-US" sz="2800" dirty="0"/>
              <a:t>Toxicity scores generated by Perspective API </a:t>
            </a:r>
            <a:r>
              <a:rPr lang="en-US" sz="2800" dirty="0">
                <a:hlinkClick r:id="rId4"/>
              </a:rPr>
              <a:t>https://github.com/conversationai/perspectiveapi</a:t>
            </a:r>
            <a:endParaRPr lang="en-US" sz="2800" dirty="0"/>
          </a:p>
        </p:txBody>
      </p:sp>
    </p:spTree>
    <p:extLst>
      <p:ext uri="{BB962C8B-B14F-4D97-AF65-F5344CB8AC3E}">
        <p14:creationId xmlns:p14="http://schemas.microsoft.com/office/powerpoint/2010/main" val="370115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rtificial Intelligence">
            <a:extLst>
              <a:ext uri="{FF2B5EF4-FFF2-40B4-BE49-F238E27FC236}">
                <a16:creationId xmlns:a16="http://schemas.microsoft.com/office/drawing/2014/main" id="{D9833DFC-699F-EF5A-37A6-0217166C5C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32" r="490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89D0A2-1017-3B4A-AD42-BC37F61F5165}"/>
              </a:ext>
            </a:extLst>
          </p:cNvPr>
          <p:cNvSpPr>
            <a:spLocks noGrp="1"/>
          </p:cNvSpPr>
          <p:nvPr>
            <p:ph type="title"/>
          </p:nvPr>
        </p:nvSpPr>
        <p:spPr>
          <a:xfrm>
            <a:off x="7531610" y="71617"/>
            <a:ext cx="3822189" cy="1899912"/>
          </a:xfrm>
        </p:spPr>
        <p:txBody>
          <a:bodyPr>
            <a:normAutofit/>
          </a:bodyPr>
          <a:lstStyle/>
          <a:p>
            <a:r>
              <a:rPr lang="en-US" dirty="0"/>
              <a:t>Language</a:t>
            </a:r>
            <a:r>
              <a:rPr lang="en-US" sz="4000" dirty="0"/>
              <a:t> Model</a:t>
            </a:r>
          </a:p>
        </p:txBody>
      </p:sp>
      <p:sp>
        <p:nvSpPr>
          <p:cNvPr id="3" name="Content Placeholder 2">
            <a:extLst>
              <a:ext uri="{FF2B5EF4-FFF2-40B4-BE49-F238E27FC236}">
                <a16:creationId xmlns:a16="http://schemas.microsoft.com/office/drawing/2014/main" id="{7CDDC25B-5737-9C4F-A85B-06AF2AABF809}"/>
              </a:ext>
            </a:extLst>
          </p:cNvPr>
          <p:cNvSpPr>
            <a:spLocks noGrp="1"/>
          </p:cNvSpPr>
          <p:nvPr>
            <p:ph idx="1"/>
          </p:nvPr>
        </p:nvSpPr>
        <p:spPr>
          <a:xfrm>
            <a:off x="7715322" y="1752755"/>
            <a:ext cx="3822189" cy="3742762"/>
          </a:xfrm>
        </p:spPr>
        <p:txBody>
          <a:bodyPr>
            <a:noAutofit/>
          </a:bodyPr>
          <a:lstStyle/>
          <a:p>
            <a:r>
              <a:rPr lang="en-US" dirty="0"/>
              <a:t>Definition (Wikipedia)</a:t>
            </a:r>
          </a:p>
          <a:p>
            <a:r>
              <a:rPr lang="en-US" dirty="0"/>
              <a:t>“A statistical </a:t>
            </a:r>
            <a:r>
              <a:rPr lang="en-US" b="1" dirty="0"/>
              <a:t>language model</a:t>
            </a:r>
            <a:r>
              <a:rPr lang="en-US" dirty="0"/>
              <a:t> is a </a:t>
            </a:r>
            <a:r>
              <a:rPr lang="en-US" dirty="0">
                <a:hlinkClick r:id="rId4" tooltip="Probability distribution"/>
              </a:rPr>
              <a:t>probability distribution</a:t>
            </a:r>
            <a:r>
              <a:rPr lang="en-US" dirty="0"/>
              <a:t> over sequences of words.”</a:t>
            </a:r>
          </a:p>
          <a:p>
            <a:r>
              <a:rPr lang="en-US" dirty="0"/>
              <a:t>Input:</a:t>
            </a:r>
          </a:p>
          <a:p>
            <a:pPr lvl="1"/>
            <a:r>
              <a:rPr lang="en-US" sz="2800" dirty="0"/>
              <a:t>Sequence of n words</a:t>
            </a:r>
          </a:p>
          <a:p>
            <a:r>
              <a:rPr lang="en-US" dirty="0"/>
              <a:t>Output</a:t>
            </a:r>
          </a:p>
          <a:p>
            <a:pPr lvl="1"/>
            <a:r>
              <a:rPr lang="en-US" sz="2800" dirty="0"/>
              <a:t>P (w</a:t>
            </a:r>
            <a:r>
              <a:rPr lang="en-US" sz="2800" baseline="-25000" dirty="0"/>
              <a:t>1</a:t>
            </a:r>
            <a:r>
              <a:rPr lang="en-US" sz="2800" dirty="0"/>
              <a:t>, w</a:t>
            </a:r>
            <a:r>
              <a:rPr lang="en-US" sz="2800" baseline="-25000" dirty="0"/>
              <a:t>2</a:t>
            </a:r>
            <a:r>
              <a:rPr lang="en-US" sz="2800" dirty="0"/>
              <a:t>, w</a:t>
            </a:r>
            <a:r>
              <a:rPr lang="en-US" sz="2800" baseline="-25000" dirty="0"/>
              <a:t>3</a:t>
            </a:r>
            <a:r>
              <a:rPr lang="en-US" sz="2800" dirty="0"/>
              <a:t>…</a:t>
            </a:r>
            <a:r>
              <a:rPr lang="en-US" sz="2800" dirty="0" err="1"/>
              <a:t>w</a:t>
            </a:r>
            <a:r>
              <a:rPr lang="en-US" sz="2800" baseline="-25000" dirty="0" err="1"/>
              <a:t>n</a:t>
            </a:r>
            <a:r>
              <a:rPr lang="en-US" sz="2800" dirty="0"/>
              <a:t>)</a:t>
            </a:r>
          </a:p>
        </p:txBody>
      </p:sp>
      <p:sp>
        <p:nvSpPr>
          <p:cNvPr id="4" name="TextBox 3">
            <a:extLst>
              <a:ext uri="{FF2B5EF4-FFF2-40B4-BE49-F238E27FC236}">
                <a16:creationId xmlns:a16="http://schemas.microsoft.com/office/drawing/2014/main" id="{1C4302F6-6C07-539B-97DE-59B7A4828DBC}"/>
              </a:ext>
            </a:extLst>
          </p:cNvPr>
          <p:cNvSpPr txBox="1"/>
          <p:nvPr/>
        </p:nvSpPr>
        <p:spPr>
          <a:xfrm>
            <a:off x="221673" y="6273935"/>
            <a:ext cx="7924800" cy="923330"/>
          </a:xfrm>
          <a:prstGeom prst="rect">
            <a:avLst/>
          </a:prstGeom>
          <a:noFill/>
        </p:spPr>
        <p:txBody>
          <a:bodyPr wrap="square" rtlCol="0">
            <a:spAutoFit/>
          </a:bodyPr>
          <a:lstStyle/>
          <a:p>
            <a:r>
              <a:rPr lang="en-US" dirty="0">
                <a:solidFill>
                  <a:schemeClr val="bg1"/>
                </a:solidFill>
              </a:rPr>
              <a:t>Image from Forbes (https://</a:t>
            </a:r>
            <a:r>
              <a:rPr lang="en-US" dirty="0" err="1">
                <a:solidFill>
                  <a:schemeClr val="bg1"/>
                </a:solidFill>
              </a:rPr>
              <a:t>www.forbes.com</a:t>
            </a:r>
            <a:r>
              <a:rPr lang="en-US" dirty="0">
                <a:solidFill>
                  <a:schemeClr val="bg1"/>
                </a:solidFill>
              </a:rPr>
              <a:t>/sites/</a:t>
            </a:r>
            <a:r>
              <a:rPr lang="en-US" dirty="0" err="1">
                <a:solidFill>
                  <a:schemeClr val="bg1"/>
                </a:solidFill>
              </a:rPr>
              <a:t>garydrenik</a:t>
            </a:r>
            <a:r>
              <a:rPr lang="en-US" dirty="0">
                <a:solidFill>
                  <a:schemeClr val="bg1"/>
                </a:solidFill>
              </a:rPr>
              <a:t>/2023/01/11/large-language-models-will-define-artificial-intelligence/?</a:t>
            </a:r>
            <a:r>
              <a:rPr lang="en-US" dirty="0" err="1">
                <a:solidFill>
                  <a:schemeClr val="bg1"/>
                </a:solidFill>
              </a:rPr>
              <a:t>sh</a:t>
            </a:r>
            <a:r>
              <a:rPr lang="en-US" dirty="0">
                <a:solidFill>
                  <a:schemeClr val="bg1"/>
                </a:solidFill>
              </a:rPr>
              <a:t>=bb7b5d8b60f5</a:t>
            </a:r>
          </a:p>
          <a:p>
            <a:endParaRPr lang="en-US" dirty="0">
              <a:solidFill>
                <a:schemeClr val="bg1"/>
              </a:solidFill>
            </a:endParaRPr>
          </a:p>
        </p:txBody>
      </p:sp>
    </p:spTree>
    <p:extLst>
      <p:ext uri="{BB962C8B-B14F-4D97-AF65-F5344CB8AC3E}">
        <p14:creationId xmlns:p14="http://schemas.microsoft.com/office/powerpoint/2010/main" val="2744111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BC4C63-882D-EEEE-FD6A-905BC6E0F62C}"/>
              </a:ext>
            </a:extLst>
          </p:cNvPr>
          <p:cNvPicPr>
            <a:picLocks noChangeAspect="1"/>
          </p:cNvPicPr>
          <p:nvPr/>
        </p:nvPicPr>
        <p:blipFill>
          <a:blip r:embed="rId2"/>
          <a:stretch>
            <a:fillRect/>
          </a:stretch>
        </p:blipFill>
        <p:spPr>
          <a:xfrm>
            <a:off x="469557" y="705768"/>
            <a:ext cx="10863226" cy="1411869"/>
          </a:xfrm>
          <a:prstGeom prst="rect">
            <a:avLst/>
          </a:prstGeom>
        </p:spPr>
      </p:pic>
      <p:pic>
        <p:nvPicPr>
          <p:cNvPr id="3" name="Picture 2">
            <a:extLst>
              <a:ext uri="{FF2B5EF4-FFF2-40B4-BE49-F238E27FC236}">
                <a16:creationId xmlns:a16="http://schemas.microsoft.com/office/drawing/2014/main" id="{6E32C0F2-C6C7-8419-2B83-3DE2ACE44D71}"/>
              </a:ext>
            </a:extLst>
          </p:cNvPr>
          <p:cNvPicPr>
            <a:picLocks noChangeAspect="1"/>
          </p:cNvPicPr>
          <p:nvPr/>
        </p:nvPicPr>
        <p:blipFill>
          <a:blip r:embed="rId3"/>
          <a:stretch>
            <a:fillRect/>
          </a:stretch>
        </p:blipFill>
        <p:spPr>
          <a:xfrm>
            <a:off x="469557" y="2895483"/>
            <a:ext cx="10503921" cy="1000897"/>
          </a:xfrm>
          <a:prstGeom prst="rect">
            <a:avLst/>
          </a:prstGeom>
        </p:spPr>
      </p:pic>
      <p:pic>
        <p:nvPicPr>
          <p:cNvPr id="5" name="Picture 4">
            <a:extLst>
              <a:ext uri="{FF2B5EF4-FFF2-40B4-BE49-F238E27FC236}">
                <a16:creationId xmlns:a16="http://schemas.microsoft.com/office/drawing/2014/main" id="{6DAB648A-3F15-3069-64DA-39F52F862698}"/>
              </a:ext>
            </a:extLst>
          </p:cNvPr>
          <p:cNvPicPr>
            <a:picLocks noChangeAspect="1"/>
          </p:cNvPicPr>
          <p:nvPr/>
        </p:nvPicPr>
        <p:blipFill>
          <a:blip r:embed="rId4"/>
          <a:stretch>
            <a:fillRect/>
          </a:stretch>
        </p:blipFill>
        <p:spPr>
          <a:xfrm>
            <a:off x="469557" y="4513588"/>
            <a:ext cx="5588000" cy="1473200"/>
          </a:xfrm>
          <a:prstGeom prst="rect">
            <a:avLst/>
          </a:prstGeom>
        </p:spPr>
      </p:pic>
      <p:sp>
        <p:nvSpPr>
          <p:cNvPr id="6" name="TextBox 5">
            <a:extLst>
              <a:ext uri="{FF2B5EF4-FFF2-40B4-BE49-F238E27FC236}">
                <a16:creationId xmlns:a16="http://schemas.microsoft.com/office/drawing/2014/main" id="{9AF9EC5F-8793-3172-49D9-179B903B2E11}"/>
              </a:ext>
            </a:extLst>
          </p:cNvPr>
          <p:cNvSpPr txBox="1"/>
          <p:nvPr/>
        </p:nvSpPr>
        <p:spPr>
          <a:xfrm>
            <a:off x="6240162" y="4051923"/>
            <a:ext cx="4584357" cy="2954655"/>
          </a:xfrm>
          <a:prstGeom prst="rect">
            <a:avLst/>
          </a:prstGeom>
          <a:noFill/>
        </p:spPr>
        <p:txBody>
          <a:bodyPr wrap="square" rtlCol="0">
            <a:spAutoFit/>
          </a:bodyPr>
          <a:lstStyle/>
          <a:p>
            <a:pPr marL="457200" indent="-457200">
              <a:buFont typeface="Arial" panose="020B0604020202020204" pitchFamily="34" charset="0"/>
              <a:buChar char="•"/>
            </a:pPr>
            <a:r>
              <a:rPr lang="en-US" sz="2800" dirty="0"/>
              <a:t>Load in real-toxicity-prompts</a:t>
            </a:r>
          </a:p>
          <a:p>
            <a:pPr marL="457200" indent="-457200">
              <a:buFont typeface="Arial" panose="020B0604020202020204" pitchFamily="34" charset="0"/>
              <a:buChar char="•"/>
            </a:pPr>
            <a:r>
              <a:rPr lang="en-US" sz="2800" dirty="0"/>
              <a:t>Confine input length to 30-40 tokens, random uniform sample using TRL’s </a:t>
            </a:r>
            <a:r>
              <a:rPr lang="en-US" sz="2800" dirty="0" err="1"/>
              <a:t>LengthSampler</a:t>
            </a:r>
            <a:endParaRPr lang="en-US" sz="2800" dirty="0"/>
          </a:p>
          <a:p>
            <a:endParaRPr lang="en-US" dirty="0"/>
          </a:p>
        </p:txBody>
      </p:sp>
    </p:spTree>
    <p:extLst>
      <p:ext uri="{BB962C8B-B14F-4D97-AF65-F5344CB8AC3E}">
        <p14:creationId xmlns:p14="http://schemas.microsoft.com/office/powerpoint/2010/main" val="3251752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FF991E-A937-21AC-8BE8-DB4BBD7F4AD7}"/>
              </a:ext>
            </a:extLst>
          </p:cNvPr>
          <p:cNvSpPr txBox="1"/>
          <p:nvPr/>
        </p:nvSpPr>
        <p:spPr>
          <a:xfrm>
            <a:off x="9017000" y="540328"/>
            <a:ext cx="3020291"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We want to use prompts that will likely generate toxic text, so we filter them…</a:t>
            </a:r>
          </a:p>
          <a:p>
            <a:pPr marL="457200" indent="-457200">
              <a:buFont typeface="Arial" panose="020B0604020202020204" pitchFamily="34" charset="0"/>
              <a:buChar char="•"/>
            </a:pPr>
            <a:r>
              <a:rPr lang="en-US" sz="2800" dirty="0"/>
              <a:t>Assume 0.3 is empirically derived?</a:t>
            </a:r>
          </a:p>
        </p:txBody>
      </p:sp>
      <p:pic>
        <p:nvPicPr>
          <p:cNvPr id="5" name="Picture 4">
            <a:extLst>
              <a:ext uri="{FF2B5EF4-FFF2-40B4-BE49-F238E27FC236}">
                <a16:creationId xmlns:a16="http://schemas.microsoft.com/office/drawing/2014/main" id="{C4005127-06B2-97C5-0D60-1EA6F568CCB7}"/>
              </a:ext>
            </a:extLst>
          </p:cNvPr>
          <p:cNvPicPr>
            <a:picLocks noChangeAspect="1"/>
          </p:cNvPicPr>
          <p:nvPr/>
        </p:nvPicPr>
        <p:blipFill>
          <a:blip r:embed="rId3"/>
          <a:stretch>
            <a:fillRect/>
          </a:stretch>
        </p:blipFill>
        <p:spPr>
          <a:xfrm>
            <a:off x="187656" y="741808"/>
            <a:ext cx="8829344" cy="5374383"/>
          </a:xfrm>
          <a:prstGeom prst="rect">
            <a:avLst/>
          </a:prstGeom>
        </p:spPr>
      </p:pic>
    </p:spTree>
    <p:extLst>
      <p:ext uri="{BB962C8B-B14F-4D97-AF65-F5344CB8AC3E}">
        <p14:creationId xmlns:p14="http://schemas.microsoft.com/office/powerpoint/2010/main" val="3603391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19BCDD-D327-4543-55E8-78EB57A707F1}"/>
              </a:ext>
            </a:extLst>
          </p:cNvPr>
          <p:cNvSpPr txBox="1"/>
          <p:nvPr/>
        </p:nvSpPr>
        <p:spPr>
          <a:xfrm>
            <a:off x="8412892" y="344146"/>
            <a:ext cx="3893127" cy="5262979"/>
          </a:xfrm>
          <a:prstGeom prst="rect">
            <a:avLst/>
          </a:prstGeom>
          <a:noFill/>
        </p:spPr>
        <p:txBody>
          <a:bodyPr wrap="square">
            <a:spAutoFit/>
          </a:bodyPr>
          <a:lstStyle/>
          <a:p>
            <a:pPr marL="285750" indent="-285750">
              <a:buFont typeface="Arial" panose="020B0604020202020204" pitchFamily="34" charset="0"/>
              <a:buChar char="•"/>
            </a:pPr>
            <a:r>
              <a:rPr lang="en-US" sz="2800" dirty="0"/>
              <a:t>PPO is Proximal Policy Optimization</a:t>
            </a:r>
          </a:p>
          <a:p>
            <a:pPr marL="742950" lvl="1" indent="-285750">
              <a:buFont typeface="Arial" panose="020B0604020202020204" pitchFamily="34" charset="0"/>
              <a:buChar char="•"/>
            </a:pPr>
            <a:r>
              <a:rPr lang="en-US" sz="2800" dirty="0"/>
              <a:t>Can run in parallel</a:t>
            </a:r>
          </a:p>
          <a:p>
            <a:pPr marL="742950" lvl="1" indent="-285750">
              <a:buFont typeface="Arial" panose="020B0604020202020204" pitchFamily="34" charset="0"/>
              <a:buChar char="•"/>
            </a:pPr>
            <a:r>
              <a:rPr lang="en-US" sz="2800" dirty="0"/>
              <a:t>Is “on policy” meaning parameters are only updated with the current batch of prompt-generation pairs instead of keeping any sort of buffer</a:t>
            </a:r>
          </a:p>
        </p:txBody>
      </p:sp>
      <p:pic>
        <p:nvPicPr>
          <p:cNvPr id="5" name="Picture 4">
            <a:extLst>
              <a:ext uri="{FF2B5EF4-FFF2-40B4-BE49-F238E27FC236}">
                <a16:creationId xmlns:a16="http://schemas.microsoft.com/office/drawing/2014/main" id="{1E61900D-BA3F-619B-687C-491A3B50411F}"/>
              </a:ext>
            </a:extLst>
          </p:cNvPr>
          <p:cNvPicPr>
            <a:picLocks noChangeAspect="1"/>
          </p:cNvPicPr>
          <p:nvPr/>
        </p:nvPicPr>
        <p:blipFill>
          <a:blip r:embed="rId3"/>
          <a:stretch>
            <a:fillRect/>
          </a:stretch>
        </p:blipFill>
        <p:spPr>
          <a:xfrm>
            <a:off x="640492" y="205600"/>
            <a:ext cx="7772400" cy="6446800"/>
          </a:xfrm>
          <a:prstGeom prst="rect">
            <a:avLst/>
          </a:prstGeom>
        </p:spPr>
      </p:pic>
      <p:sp>
        <p:nvSpPr>
          <p:cNvPr id="6" name="Rectangle 5">
            <a:extLst>
              <a:ext uri="{FF2B5EF4-FFF2-40B4-BE49-F238E27FC236}">
                <a16:creationId xmlns:a16="http://schemas.microsoft.com/office/drawing/2014/main" id="{34F41174-A98A-B82D-B60B-3CD7B29AA2FD}"/>
              </a:ext>
            </a:extLst>
          </p:cNvPr>
          <p:cNvSpPr/>
          <p:nvPr/>
        </p:nvSpPr>
        <p:spPr>
          <a:xfrm>
            <a:off x="976184" y="5511114"/>
            <a:ext cx="6215448" cy="9885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D8D78E-7C9F-D4EE-2DD7-C414C7695FB4}"/>
              </a:ext>
            </a:extLst>
          </p:cNvPr>
          <p:cNvSpPr/>
          <p:nvPr/>
        </p:nvSpPr>
        <p:spPr>
          <a:xfrm>
            <a:off x="5107459" y="2364087"/>
            <a:ext cx="3480487" cy="1293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309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4C3C77-3F50-29F9-DE15-AB6FD749456E}"/>
              </a:ext>
            </a:extLst>
          </p:cNvPr>
          <p:cNvPicPr>
            <a:picLocks noChangeAspect="1"/>
          </p:cNvPicPr>
          <p:nvPr/>
        </p:nvPicPr>
        <p:blipFill>
          <a:blip r:embed="rId2"/>
          <a:stretch>
            <a:fillRect/>
          </a:stretch>
        </p:blipFill>
        <p:spPr>
          <a:xfrm>
            <a:off x="348079" y="1618735"/>
            <a:ext cx="11181962" cy="3521675"/>
          </a:xfrm>
          <a:prstGeom prst="rect">
            <a:avLst/>
          </a:prstGeom>
        </p:spPr>
      </p:pic>
      <p:sp>
        <p:nvSpPr>
          <p:cNvPr id="3" name="Frame 2">
            <a:extLst>
              <a:ext uri="{FF2B5EF4-FFF2-40B4-BE49-F238E27FC236}">
                <a16:creationId xmlns:a16="http://schemas.microsoft.com/office/drawing/2014/main" id="{1E0FF033-46FE-FCEE-D8BA-CF5472DFE668}"/>
              </a:ext>
            </a:extLst>
          </p:cNvPr>
          <p:cNvSpPr/>
          <p:nvPr/>
        </p:nvSpPr>
        <p:spPr>
          <a:xfrm>
            <a:off x="988541" y="2879124"/>
            <a:ext cx="6969210" cy="28420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E22351A-CACC-CEAF-98D5-9AE1ADDD7FAA}"/>
              </a:ext>
            </a:extLst>
          </p:cNvPr>
          <p:cNvSpPr txBox="1"/>
          <p:nvPr/>
        </p:nvSpPr>
        <p:spPr>
          <a:xfrm>
            <a:off x="624889" y="5239265"/>
            <a:ext cx="6925090"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ppo_trainer</a:t>
            </a:r>
            <a:r>
              <a:rPr lang="en-US" dirty="0"/>
              <a:t> holds references to both the baseline model and the target model to be fine-tuned with RHLF</a:t>
            </a:r>
          </a:p>
          <a:p>
            <a:pPr marL="285750" indent="-285750">
              <a:buFont typeface="Arial" panose="020B0604020202020204" pitchFamily="34" charset="0"/>
              <a:buChar char="•"/>
            </a:pPr>
            <a:r>
              <a:rPr lang="en-US" dirty="0"/>
              <a:t>Both models will generate continuations up to </a:t>
            </a:r>
            <a:r>
              <a:rPr lang="en-US" dirty="0" err="1"/>
              <a:t>max_new_tokens</a:t>
            </a:r>
            <a:r>
              <a:rPr lang="en-US" dirty="0"/>
              <a:t> in response to the prompt</a:t>
            </a:r>
          </a:p>
        </p:txBody>
      </p:sp>
      <p:sp>
        <p:nvSpPr>
          <p:cNvPr id="5" name="Title 4">
            <a:extLst>
              <a:ext uri="{FF2B5EF4-FFF2-40B4-BE49-F238E27FC236}">
                <a16:creationId xmlns:a16="http://schemas.microsoft.com/office/drawing/2014/main" id="{245699B3-EDD2-E198-F6E5-9DB9A5964483}"/>
              </a:ext>
            </a:extLst>
          </p:cNvPr>
          <p:cNvSpPr>
            <a:spLocks noGrp="1"/>
          </p:cNvSpPr>
          <p:nvPr>
            <p:ph type="title"/>
          </p:nvPr>
        </p:nvSpPr>
        <p:spPr/>
        <p:txBody>
          <a:bodyPr/>
          <a:lstStyle/>
          <a:p>
            <a:r>
              <a:rPr lang="en-US" dirty="0"/>
              <a:t>Response and Reward</a:t>
            </a:r>
          </a:p>
        </p:txBody>
      </p:sp>
    </p:spTree>
    <p:extLst>
      <p:ext uri="{BB962C8B-B14F-4D97-AF65-F5344CB8AC3E}">
        <p14:creationId xmlns:p14="http://schemas.microsoft.com/office/powerpoint/2010/main" val="2026485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34E48F-F264-A76F-BA38-8E516EB423D3}"/>
              </a:ext>
            </a:extLst>
          </p:cNvPr>
          <p:cNvPicPr>
            <a:picLocks noChangeAspect="1"/>
          </p:cNvPicPr>
          <p:nvPr/>
        </p:nvPicPr>
        <p:blipFill>
          <a:blip r:embed="rId3"/>
          <a:stretch>
            <a:fillRect/>
          </a:stretch>
        </p:blipFill>
        <p:spPr>
          <a:xfrm>
            <a:off x="640492" y="205600"/>
            <a:ext cx="7772400" cy="6446800"/>
          </a:xfrm>
          <a:prstGeom prst="rect">
            <a:avLst/>
          </a:prstGeom>
        </p:spPr>
      </p:pic>
      <p:sp>
        <p:nvSpPr>
          <p:cNvPr id="3" name="TextBox 2">
            <a:extLst>
              <a:ext uri="{FF2B5EF4-FFF2-40B4-BE49-F238E27FC236}">
                <a16:creationId xmlns:a16="http://schemas.microsoft.com/office/drawing/2014/main" id="{3EE793B3-5B9A-59A6-F975-9874F5CC813A}"/>
              </a:ext>
            </a:extLst>
          </p:cNvPr>
          <p:cNvSpPr txBox="1"/>
          <p:nvPr/>
        </p:nvSpPr>
        <p:spPr>
          <a:xfrm>
            <a:off x="8412892" y="370703"/>
            <a:ext cx="361023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KL Divergence is distance between distributions</a:t>
            </a:r>
          </a:p>
          <a:p>
            <a:pPr marL="285750" indent="-285750">
              <a:buFont typeface="Arial" panose="020B0604020202020204" pitchFamily="34" charset="0"/>
              <a:buChar char="•"/>
            </a:pPr>
            <a:r>
              <a:rPr lang="en-US" sz="2400" dirty="0"/>
              <a:t>Goal with KL Divergence is to make sure the model you are doing (RL Policy) is not producing very different output from the original model</a:t>
            </a:r>
          </a:p>
          <a:p>
            <a:pPr marL="742950" lvl="1" indent="-285750">
              <a:buFont typeface="Arial" panose="020B0604020202020204" pitchFamily="34" charset="0"/>
              <a:buChar char="•"/>
            </a:pPr>
            <a:r>
              <a:rPr lang="en-US" sz="2400" dirty="0"/>
              <a:t>Don’t want garbage text that fools reward model but is junk</a:t>
            </a:r>
          </a:p>
          <a:p>
            <a:pPr marL="285750" indent="-285750">
              <a:buFont typeface="Arial" panose="020B0604020202020204" pitchFamily="34" charset="0"/>
              <a:buChar char="•"/>
            </a:pPr>
            <a:r>
              <a:rPr lang="en-US" sz="2400" dirty="0"/>
              <a:t>Penalized on a per-token basis, approximated through sampling</a:t>
            </a:r>
          </a:p>
        </p:txBody>
      </p:sp>
    </p:spTree>
    <p:extLst>
      <p:ext uri="{BB962C8B-B14F-4D97-AF65-F5344CB8AC3E}">
        <p14:creationId xmlns:p14="http://schemas.microsoft.com/office/powerpoint/2010/main" val="3630846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BC371D-847E-C8C0-8FAD-44E6B3056B5C}"/>
              </a:ext>
            </a:extLst>
          </p:cNvPr>
          <p:cNvPicPr>
            <a:picLocks noChangeAspect="1"/>
          </p:cNvPicPr>
          <p:nvPr/>
        </p:nvPicPr>
        <p:blipFill>
          <a:blip r:embed="rId3"/>
          <a:stretch>
            <a:fillRect/>
          </a:stretch>
        </p:blipFill>
        <p:spPr>
          <a:xfrm>
            <a:off x="536803" y="1690688"/>
            <a:ext cx="10940856" cy="4226009"/>
          </a:xfrm>
          <a:prstGeom prst="rect">
            <a:avLst/>
          </a:prstGeom>
        </p:spPr>
      </p:pic>
      <p:sp>
        <p:nvSpPr>
          <p:cNvPr id="3" name="Title 2">
            <a:extLst>
              <a:ext uri="{FF2B5EF4-FFF2-40B4-BE49-F238E27FC236}">
                <a16:creationId xmlns:a16="http://schemas.microsoft.com/office/drawing/2014/main" id="{D30F9361-4569-3100-13ED-4DE063ECE6CD}"/>
              </a:ext>
            </a:extLst>
          </p:cNvPr>
          <p:cNvSpPr>
            <a:spLocks noGrp="1"/>
          </p:cNvSpPr>
          <p:nvPr>
            <p:ph type="title"/>
          </p:nvPr>
        </p:nvSpPr>
        <p:spPr/>
        <p:txBody>
          <a:bodyPr/>
          <a:lstStyle/>
          <a:p>
            <a:r>
              <a:rPr lang="en-US" dirty="0"/>
              <a:t>Model Update</a:t>
            </a:r>
          </a:p>
        </p:txBody>
      </p:sp>
    </p:spTree>
    <p:extLst>
      <p:ext uri="{BB962C8B-B14F-4D97-AF65-F5344CB8AC3E}">
        <p14:creationId xmlns:p14="http://schemas.microsoft.com/office/powerpoint/2010/main" val="3686504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DB90-D8ED-CD59-E769-64FDA6BDC53A}"/>
              </a:ext>
            </a:extLst>
          </p:cNvPr>
          <p:cNvSpPr>
            <a:spLocks noGrp="1"/>
          </p:cNvSpPr>
          <p:nvPr>
            <p:ph type="title"/>
          </p:nvPr>
        </p:nvSpPr>
        <p:spPr/>
        <p:txBody>
          <a:bodyPr/>
          <a:lstStyle/>
          <a:p>
            <a:r>
              <a:rPr lang="en-US" dirty="0"/>
              <a:t>How much data is required for optimization?</a:t>
            </a:r>
          </a:p>
        </p:txBody>
      </p:sp>
      <p:sp>
        <p:nvSpPr>
          <p:cNvPr id="5" name="TextBox 4">
            <a:extLst>
              <a:ext uri="{FF2B5EF4-FFF2-40B4-BE49-F238E27FC236}">
                <a16:creationId xmlns:a16="http://schemas.microsoft.com/office/drawing/2014/main" id="{87CCC3C1-9348-4761-24C1-CBC1A71147A6}"/>
              </a:ext>
            </a:extLst>
          </p:cNvPr>
          <p:cNvSpPr txBox="1"/>
          <p:nvPr/>
        </p:nvSpPr>
        <p:spPr>
          <a:xfrm>
            <a:off x="494270" y="1690688"/>
            <a:ext cx="5486399"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t>Depends on how hard the problem is</a:t>
            </a:r>
          </a:p>
          <a:p>
            <a:pPr marL="285750" indent="-285750">
              <a:buFont typeface="Arial" panose="020B0604020202020204" pitchFamily="34" charset="0"/>
              <a:buChar char="•"/>
            </a:pPr>
            <a:r>
              <a:rPr lang="en-US" sz="3200" dirty="0"/>
              <a:t>Less than pre-training but more than supervised training?</a:t>
            </a:r>
          </a:p>
          <a:p>
            <a:pPr marL="285750" indent="-285750">
              <a:buFont typeface="Arial" panose="020B0604020202020204" pitchFamily="34" charset="0"/>
              <a:buChar char="•"/>
            </a:pPr>
            <a:r>
              <a:rPr lang="en-US" sz="3200" dirty="0"/>
              <a:t>Examples</a:t>
            </a:r>
          </a:p>
          <a:p>
            <a:pPr marL="742950" lvl="1" indent="-285750">
              <a:buFont typeface="Arial" panose="020B0604020202020204" pitchFamily="34" charset="0"/>
              <a:buChar char="•"/>
            </a:pPr>
            <a:r>
              <a:rPr lang="en-US" sz="3200" dirty="0" err="1"/>
              <a:t>WebGPT</a:t>
            </a:r>
            <a:r>
              <a:rPr lang="en-US" sz="3200" dirty="0"/>
              <a:t> 20K</a:t>
            </a:r>
          </a:p>
          <a:p>
            <a:pPr marL="742950" lvl="1" indent="-285750">
              <a:buFont typeface="Arial" panose="020B0604020202020204" pitchFamily="34" charset="0"/>
              <a:buChar char="•"/>
            </a:pPr>
            <a:r>
              <a:rPr lang="en-US" sz="3200" dirty="0" err="1"/>
              <a:t>InstructGPT</a:t>
            </a:r>
            <a:r>
              <a:rPr lang="en-US" sz="3200" dirty="0"/>
              <a:t> 55K</a:t>
            </a:r>
          </a:p>
          <a:p>
            <a:pPr marL="742950" lvl="1" indent="-285750">
              <a:buFont typeface="Arial" panose="020B0604020202020204" pitchFamily="34" charset="0"/>
              <a:buChar char="•"/>
            </a:pPr>
            <a:r>
              <a:rPr lang="en-US" sz="3200" dirty="0"/>
              <a:t>Anthropic “Claude” 200K</a:t>
            </a:r>
          </a:p>
        </p:txBody>
      </p:sp>
      <p:pic>
        <p:nvPicPr>
          <p:cNvPr id="6" name="Picture 5">
            <a:extLst>
              <a:ext uri="{FF2B5EF4-FFF2-40B4-BE49-F238E27FC236}">
                <a16:creationId xmlns:a16="http://schemas.microsoft.com/office/drawing/2014/main" id="{C322495B-ED37-0D3C-B627-0633A96031D0}"/>
              </a:ext>
            </a:extLst>
          </p:cNvPr>
          <p:cNvPicPr>
            <a:picLocks noChangeAspect="1"/>
          </p:cNvPicPr>
          <p:nvPr/>
        </p:nvPicPr>
        <p:blipFill>
          <a:blip r:embed="rId2"/>
          <a:stretch>
            <a:fillRect/>
          </a:stretch>
        </p:blipFill>
        <p:spPr>
          <a:xfrm>
            <a:off x="5538923" y="1792931"/>
            <a:ext cx="6373677" cy="1753457"/>
          </a:xfrm>
          <a:prstGeom prst="rect">
            <a:avLst/>
          </a:prstGeom>
        </p:spPr>
      </p:pic>
      <p:sp>
        <p:nvSpPr>
          <p:cNvPr id="7" name="TextBox 6">
            <a:extLst>
              <a:ext uri="{FF2B5EF4-FFF2-40B4-BE49-F238E27FC236}">
                <a16:creationId xmlns:a16="http://schemas.microsoft.com/office/drawing/2014/main" id="{6AF9C90F-341E-5466-A6E9-2F99EBB33427}"/>
              </a:ext>
            </a:extLst>
          </p:cNvPr>
          <p:cNvSpPr txBox="1"/>
          <p:nvPr/>
        </p:nvSpPr>
        <p:spPr>
          <a:xfrm>
            <a:off x="5980669" y="3952845"/>
            <a:ext cx="5814877" cy="1938992"/>
          </a:xfrm>
          <a:prstGeom prst="rect">
            <a:avLst/>
          </a:prstGeom>
          <a:noFill/>
        </p:spPr>
        <p:txBody>
          <a:bodyPr wrap="square" rtlCol="0">
            <a:spAutoFit/>
          </a:bodyPr>
          <a:lstStyle/>
          <a:p>
            <a:pPr marL="342900" indent="-342900">
              <a:buFont typeface="Arial" panose="020B0604020202020204" pitchFamily="34" charset="0"/>
              <a:buChar char="•"/>
            </a:pPr>
            <a:r>
              <a:rPr lang="en-US" sz="2400" u="sng" dirty="0"/>
              <a:t>Don’t take the above seriously!</a:t>
            </a:r>
          </a:p>
          <a:p>
            <a:pPr marL="342900" indent="-342900">
              <a:buFont typeface="Arial" panose="020B0604020202020204" pitchFamily="34" charset="0"/>
              <a:buChar char="•"/>
            </a:pPr>
            <a:r>
              <a:rPr lang="en-US" sz="2400" dirty="0"/>
              <a:t>Did not have time (developer time or </a:t>
            </a:r>
            <a:r>
              <a:rPr lang="en-US" sz="2400" dirty="0" err="1"/>
              <a:t>Colab</a:t>
            </a:r>
            <a:r>
              <a:rPr lang="en-US" sz="2400" dirty="0"/>
              <a:t> time) to train with all examples..</a:t>
            </a:r>
          </a:p>
          <a:p>
            <a:pPr marL="342900" indent="-342900">
              <a:buFont typeface="Arial" panose="020B0604020202020204" pitchFamily="34" charset="0"/>
              <a:buChar char="•"/>
            </a:pPr>
            <a:r>
              <a:rPr lang="en-US" sz="2400" dirty="0"/>
              <a:t>Better approach: checkpoint models and compare on validation data</a:t>
            </a:r>
          </a:p>
        </p:txBody>
      </p:sp>
    </p:spTree>
    <p:extLst>
      <p:ext uri="{BB962C8B-B14F-4D97-AF65-F5344CB8AC3E}">
        <p14:creationId xmlns:p14="http://schemas.microsoft.com/office/powerpoint/2010/main" val="2286608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7FF0E-C8FF-7D86-3719-51BDF33F0F68}"/>
              </a:ext>
            </a:extLst>
          </p:cNvPr>
          <p:cNvPicPr>
            <a:picLocks noChangeAspect="1"/>
          </p:cNvPicPr>
          <p:nvPr/>
        </p:nvPicPr>
        <p:blipFill>
          <a:blip r:embed="rId2"/>
          <a:stretch>
            <a:fillRect/>
          </a:stretch>
        </p:blipFill>
        <p:spPr>
          <a:xfrm>
            <a:off x="1402492" y="843048"/>
            <a:ext cx="7772400" cy="4922520"/>
          </a:xfrm>
          <a:prstGeom prst="rect">
            <a:avLst/>
          </a:prstGeom>
        </p:spPr>
      </p:pic>
      <p:sp>
        <p:nvSpPr>
          <p:cNvPr id="4" name="TextBox 3">
            <a:extLst>
              <a:ext uri="{FF2B5EF4-FFF2-40B4-BE49-F238E27FC236}">
                <a16:creationId xmlns:a16="http://schemas.microsoft.com/office/drawing/2014/main" id="{D6FE9597-6CE3-7C6D-1CAE-08863CFB6D95}"/>
              </a:ext>
            </a:extLst>
          </p:cNvPr>
          <p:cNvSpPr txBox="1"/>
          <p:nvPr/>
        </p:nvSpPr>
        <p:spPr>
          <a:xfrm>
            <a:off x="0" y="5964457"/>
            <a:ext cx="9601199" cy="923330"/>
          </a:xfrm>
          <a:prstGeom prst="rect">
            <a:avLst/>
          </a:prstGeom>
          <a:noFill/>
        </p:spPr>
        <p:txBody>
          <a:bodyPr wrap="square">
            <a:spAutoFit/>
          </a:bodyPr>
          <a:lstStyle/>
          <a:p>
            <a:r>
              <a:rPr lang="en-US" dirty="0">
                <a:hlinkClick r:id="rId3"/>
              </a:rPr>
              <a:t>https://medium.com/@ben.burtenshaw/using-transformer-reinforcement-learning-to-detoxify-generative-language-models-5198446d6786</a:t>
            </a:r>
            <a:endParaRPr lang="en-US" dirty="0"/>
          </a:p>
          <a:p>
            <a:endParaRPr lang="en-US" dirty="0"/>
          </a:p>
        </p:txBody>
      </p:sp>
      <p:sp>
        <p:nvSpPr>
          <p:cNvPr id="5" name="TextBox 4">
            <a:extLst>
              <a:ext uri="{FF2B5EF4-FFF2-40B4-BE49-F238E27FC236}">
                <a16:creationId xmlns:a16="http://schemas.microsoft.com/office/drawing/2014/main" id="{923D620E-DDFC-5CBB-9A7B-B4BA248BDF44}"/>
              </a:ext>
            </a:extLst>
          </p:cNvPr>
          <p:cNvSpPr txBox="1"/>
          <p:nvPr/>
        </p:nvSpPr>
        <p:spPr>
          <a:xfrm>
            <a:off x="9341708" y="679621"/>
            <a:ext cx="2397211" cy="4040659"/>
          </a:xfrm>
          <a:prstGeom prst="rect">
            <a:avLst/>
          </a:prstGeom>
          <a:noFill/>
        </p:spPr>
        <p:txBody>
          <a:bodyPr wrap="square" rtlCol="0">
            <a:spAutoFit/>
          </a:bodyPr>
          <a:lstStyle/>
          <a:p>
            <a:pPr marL="285750" indent="-285750">
              <a:buFont typeface="Arial" panose="020B0604020202020204" pitchFamily="34" charset="0"/>
              <a:buChar char="•"/>
            </a:pPr>
            <a:r>
              <a:rPr lang="en-US" sz="2800" dirty="0"/>
              <a:t>Manual annotation of 250 examples</a:t>
            </a:r>
          </a:p>
          <a:p>
            <a:pPr marL="285750" indent="-285750">
              <a:buFont typeface="Arial" panose="020B0604020202020204" pitchFamily="34" charset="0"/>
              <a:buChar char="•"/>
            </a:pPr>
            <a:r>
              <a:rPr lang="en-US" sz="2800" dirty="0"/>
              <a:t>After RLHF, model went from 15% toxic to 10% toxic</a:t>
            </a:r>
          </a:p>
        </p:txBody>
      </p:sp>
    </p:spTree>
    <p:extLst>
      <p:ext uri="{BB962C8B-B14F-4D97-AF65-F5344CB8AC3E}">
        <p14:creationId xmlns:p14="http://schemas.microsoft.com/office/powerpoint/2010/main" val="230041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ADE6C517-BF52-4F82-CAA1-B3162A150BB0}"/>
              </a:ext>
            </a:extLst>
          </p:cNvPr>
          <p:cNvPicPr>
            <a:picLocks noChangeAspect="1"/>
          </p:cNvPicPr>
          <p:nvPr/>
        </p:nvPicPr>
        <p:blipFill rotWithShape="1">
          <a:blip r:embed="rId3"/>
          <a:srcRect l="5884" r="-1"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A4F2F-60BA-7768-F97C-B407D0166824}"/>
              </a:ext>
            </a:extLst>
          </p:cNvPr>
          <p:cNvSpPr>
            <a:spLocks noGrp="1"/>
          </p:cNvSpPr>
          <p:nvPr>
            <p:ph type="title"/>
          </p:nvPr>
        </p:nvSpPr>
        <p:spPr>
          <a:xfrm>
            <a:off x="7556324" y="142703"/>
            <a:ext cx="3822189" cy="1899912"/>
          </a:xfrm>
        </p:spPr>
        <p:txBody>
          <a:bodyPr>
            <a:normAutofit/>
          </a:bodyPr>
          <a:lstStyle/>
          <a:p>
            <a:r>
              <a:rPr lang="en-US" sz="4800" dirty="0"/>
              <a:t>The Future</a:t>
            </a:r>
          </a:p>
        </p:txBody>
      </p:sp>
      <p:sp>
        <p:nvSpPr>
          <p:cNvPr id="3" name="Content Placeholder 2">
            <a:extLst>
              <a:ext uri="{FF2B5EF4-FFF2-40B4-BE49-F238E27FC236}">
                <a16:creationId xmlns:a16="http://schemas.microsoft.com/office/drawing/2014/main" id="{3913263B-1BA5-594A-E1B4-A66250598D0C}"/>
              </a:ext>
            </a:extLst>
          </p:cNvPr>
          <p:cNvSpPr>
            <a:spLocks noGrp="1"/>
          </p:cNvSpPr>
          <p:nvPr>
            <p:ph idx="1"/>
          </p:nvPr>
        </p:nvSpPr>
        <p:spPr>
          <a:xfrm>
            <a:off x="7058837" y="1677370"/>
            <a:ext cx="4817162" cy="4572080"/>
          </a:xfrm>
        </p:spPr>
        <p:txBody>
          <a:bodyPr>
            <a:noAutofit/>
          </a:bodyPr>
          <a:lstStyle/>
          <a:p>
            <a:r>
              <a:rPr lang="en-US" sz="2400" dirty="0"/>
              <a:t>Increasing importance of training data especially open data</a:t>
            </a:r>
          </a:p>
          <a:p>
            <a:pPr lvl="1"/>
            <a:r>
              <a:rPr lang="en-US" dirty="0" err="1"/>
              <a:t>LLaMA</a:t>
            </a:r>
            <a:r>
              <a:rPr lang="en-US" dirty="0"/>
              <a:t> &amp; Alpaca</a:t>
            </a:r>
          </a:p>
          <a:p>
            <a:pPr lvl="1"/>
            <a:r>
              <a:rPr lang="en-US" dirty="0"/>
              <a:t>Legal &amp; ethical implications</a:t>
            </a:r>
          </a:p>
          <a:p>
            <a:r>
              <a:rPr lang="en-US" sz="2400" dirty="0"/>
              <a:t>Smaller yet fully functional models</a:t>
            </a:r>
          </a:p>
          <a:p>
            <a:pPr lvl="1"/>
            <a:r>
              <a:rPr lang="en-US" dirty="0" err="1"/>
              <a:t>LoRA</a:t>
            </a:r>
            <a:endParaRPr lang="en-US" dirty="0"/>
          </a:p>
          <a:p>
            <a:r>
              <a:rPr lang="en-US" sz="2400" dirty="0"/>
              <a:t>Multimodality</a:t>
            </a:r>
          </a:p>
          <a:p>
            <a:pPr lvl="1"/>
            <a:r>
              <a:rPr lang="en-US" dirty="0"/>
              <a:t>GPT-4</a:t>
            </a:r>
          </a:p>
          <a:p>
            <a:pPr lvl="1"/>
            <a:r>
              <a:rPr lang="en-US" dirty="0" err="1"/>
              <a:t>AutoGPT</a:t>
            </a:r>
            <a:endParaRPr lang="en-US" dirty="0"/>
          </a:p>
          <a:p>
            <a:r>
              <a:rPr lang="en-US" sz="2400" dirty="0"/>
              <a:t>Healthcare Applications</a:t>
            </a:r>
          </a:p>
        </p:txBody>
      </p:sp>
    </p:spTree>
    <p:extLst>
      <p:ext uri="{BB962C8B-B14F-4D97-AF65-F5344CB8AC3E}">
        <p14:creationId xmlns:p14="http://schemas.microsoft.com/office/powerpoint/2010/main" val="2314843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E4C2A80-1D95-9948-AA70-88079292A811}"/>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Data</a:t>
            </a:r>
          </a:p>
        </p:txBody>
      </p:sp>
      <p:pic>
        <p:nvPicPr>
          <p:cNvPr id="6" name="Picture 5" descr="Vibrant multicolour checkered floor design">
            <a:extLst>
              <a:ext uri="{FF2B5EF4-FFF2-40B4-BE49-F238E27FC236}">
                <a16:creationId xmlns:a16="http://schemas.microsoft.com/office/drawing/2014/main" id="{B967AC45-5F8D-6EEF-FDBD-4ECE99AA0695}"/>
              </a:ext>
            </a:extLst>
          </p:cNvPr>
          <p:cNvPicPr>
            <a:picLocks noChangeAspect="1"/>
          </p:cNvPicPr>
          <p:nvPr/>
        </p:nvPicPr>
        <p:blipFill rotWithShape="1">
          <a:blip r:embed="rId2"/>
          <a:srcRect l="15598" r="15574"/>
          <a:stretch/>
        </p:blipFill>
        <p:spPr>
          <a:xfrm>
            <a:off x="20" y="10"/>
            <a:ext cx="6992881" cy="6857990"/>
          </a:xfrm>
          <a:prstGeom prst="rect">
            <a:avLst/>
          </a:prstGeom>
        </p:spPr>
      </p:pic>
    </p:spTree>
    <p:extLst>
      <p:ext uri="{BB962C8B-B14F-4D97-AF65-F5344CB8AC3E}">
        <p14:creationId xmlns:p14="http://schemas.microsoft.com/office/powerpoint/2010/main" val="299445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BB61FC32-24DF-EE89-696F-4642ECBC070F}"/>
              </a:ext>
            </a:extLst>
          </p:cNvPr>
          <p:cNvSpPr/>
          <p:nvPr/>
        </p:nvSpPr>
        <p:spPr>
          <a:xfrm>
            <a:off x="3253564" y="1611591"/>
            <a:ext cx="484844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5" name="Frame 4">
            <a:extLst>
              <a:ext uri="{FF2B5EF4-FFF2-40B4-BE49-F238E27FC236}">
                <a16:creationId xmlns:a16="http://schemas.microsoft.com/office/drawing/2014/main" id="{D359478C-C03F-98E9-8C70-82F49275BD53}"/>
              </a:ext>
            </a:extLst>
          </p:cNvPr>
          <p:cNvSpPr/>
          <p:nvPr/>
        </p:nvSpPr>
        <p:spPr>
          <a:xfrm>
            <a:off x="652131" y="3246478"/>
            <a:ext cx="502565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6" name="Frame 5">
            <a:extLst>
              <a:ext uri="{FF2B5EF4-FFF2-40B4-BE49-F238E27FC236}">
                <a16:creationId xmlns:a16="http://schemas.microsoft.com/office/drawing/2014/main" id="{9376632C-93B3-A834-CAED-52A0F41927FE}"/>
              </a:ext>
            </a:extLst>
          </p:cNvPr>
          <p:cNvSpPr/>
          <p:nvPr/>
        </p:nvSpPr>
        <p:spPr>
          <a:xfrm>
            <a:off x="6691423" y="3246478"/>
            <a:ext cx="484844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7" name="TextBox 6">
            <a:extLst>
              <a:ext uri="{FF2B5EF4-FFF2-40B4-BE49-F238E27FC236}">
                <a16:creationId xmlns:a16="http://schemas.microsoft.com/office/drawing/2014/main" id="{7A7CF78F-5D2E-B4C5-198C-6356BF496A54}"/>
              </a:ext>
            </a:extLst>
          </p:cNvPr>
          <p:cNvSpPr txBox="1"/>
          <p:nvPr/>
        </p:nvSpPr>
        <p:spPr>
          <a:xfrm>
            <a:off x="4189227" y="1940088"/>
            <a:ext cx="3253563" cy="523220"/>
          </a:xfrm>
          <a:prstGeom prst="rect">
            <a:avLst/>
          </a:prstGeom>
          <a:noFill/>
        </p:spPr>
        <p:txBody>
          <a:bodyPr wrap="square" rtlCol="0">
            <a:spAutoFit/>
          </a:bodyPr>
          <a:lstStyle/>
          <a:p>
            <a:r>
              <a:rPr lang="en-US" sz="2800" dirty="0"/>
              <a:t>Language Models</a:t>
            </a:r>
          </a:p>
        </p:txBody>
      </p:sp>
      <p:sp>
        <p:nvSpPr>
          <p:cNvPr id="8" name="TextBox 7">
            <a:extLst>
              <a:ext uri="{FF2B5EF4-FFF2-40B4-BE49-F238E27FC236}">
                <a16:creationId xmlns:a16="http://schemas.microsoft.com/office/drawing/2014/main" id="{96947F69-2819-362B-791D-2BA47E8798EA}"/>
              </a:ext>
            </a:extLst>
          </p:cNvPr>
          <p:cNvSpPr txBox="1"/>
          <p:nvPr/>
        </p:nvSpPr>
        <p:spPr>
          <a:xfrm>
            <a:off x="1419726" y="3591300"/>
            <a:ext cx="3629366" cy="523220"/>
          </a:xfrm>
          <a:prstGeom prst="rect">
            <a:avLst/>
          </a:prstGeom>
          <a:noFill/>
        </p:spPr>
        <p:txBody>
          <a:bodyPr wrap="square" rtlCol="0">
            <a:spAutoFit/>
          </a:bodyPr>
          <a:lstStyle/>
          <a:p>
            <a:r>
              <a:rPr lang="en-US" sz="2800" dirty="0"/>
              <a:t>“Statistical” Model</a:t>
            </a:r>
          </a:p>
        </p:txBody>
      </p:sp>
      <p:sp>
        <p:nvSpPr>
          <p:cNvPr id="9" name="TextBox 8">
            <a:extLst>
              <a:ext uri="{FF2B5EF4-FFF2-40B4-BE49-F238E27FC236}">
                <a16:creationId xmlns:a16="http://schemas.microsoft.com/office/drawing/2014/main" id="{EB9F7A5C-A0D6-C5AA-7F3E-F0376CF703A3}"/>
              </a:ext>
            </a:extLst>
          </p:cNvPr>
          <p:cNvSpPr txBox="1"/>
          <p:nvPr/>
        </p:nvSpPr>
        <p:spPr>
          <a:xfrm>
            <a:off x="7710539" y="3599323"/>
            <a:ext cx="3069103" cy="523220"/>
          </a:xfrm>
          <a:prstGeom prst="rect">
            <a:avLst/>
          </a:prstGeom>
          <a:noFill/>
        </p:spPr>
        <p:txBody>
          <a:bodyPr wrap="square" rtlCol="0">
            <a:spAutoFit/>
          </a:bodyPr>
          <a:lstStyle/>
          <a:p>
            <a:r>
              <a:rPr lang="en-US" sz="2800" dirty="0"/>
              <a:t>Neural Models</a:t>
            </a:r>
          </a:p>
        </p:txBody>
      </p:sp>
      <p:sp>
        <p:nvSpPr>
          <p:cNvPr id="10" name="Frame 9">
            <a:extLst>
              <a:ext uri="{FF2B5EF4-FFF2-40B4-BE49-F238E27FC236}">
                <a16:creationId xmlns:a16="http://schemas.microsoft.com/office/drawing/2014/main" id="{F7101B7A-2F35-254A-76B9-A6B5738A57E9}"/>
              </a:ext>
            </a:extLst>
          </p:cNvPr>
          <p:cNvSpPr/>
          <p:nvPr/>
        </p:nvSpPr>
        <p:spPr>
          <a:xfrm>
            <a:off x="6691423" y="4901609"/>
            <a:ext cx="484844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1" name="TextBox 10">
            <a:extLst>
              <a:ext uri="{FF2B5EF4-FFF2-40B4-BE49-F238E27FC236}">
                <a16:creationId xmlns:a16="http://schemas.microsoft.com/office/drawing/2014/main" id="{F3277B3B-9EEF-A235-A8F9-49C32ED7BFDC}"/>
              </a:ext>
            </a:extLst>
          </p:cNvPr>
          <p:cNvSpPr txBox="1"/>
          <p:nvPr/>
        </p:nvSpPr>
        <p:spPr>
          <a:xfrm>
            <a:off x="7710539" y="5230106"/>
            <a:ext cx="2948436" cy="523220"/>
          </a:xfrm>
          <a:prstGeom prst="rect">
            <a:avLst/>
          </a:prstGeom>
          <a:noFill/>
        </p:spPr>
        <p:txBody>
          <a:bodyPr wrap="none" rtlCol="0">
            <a:spAutoFit/>
          </a:bodyPr>
          <a:lstStyle/>
          <a:p>
            <a:r>
              <a:rPr lang="en-US" sz="2800" dirty="0"/>
              <a:t>Generative Models</a:t>
            </a:r>
          </a:p>
        </p:txBody>
      </p:sp>
      <p:sp>
        <p:nvSpPr>
          <p:cNvPr id="12" name="Frame 11">
            <a:extLst>
              <a:ext uri="{FF2B5EF4-FFF2-40B4-BE49-F238E27FC236}">
                <a16:creationId xmlns:a16="http://schemas.microsoft.com/office/drawing/2014/main" id="{B3AF0309-6AC0-C7B1-9768-F883E0E03359}"/>
              </a:ext>
            </a:extLst>
          </p:cNvPr>
          <p:cNvSpPr/>
          <p:nvPr/>
        </p:nvSpPr>
        <p:spPr>
          <a:xfrm>
            <a:off x="652131" y="4901609"/>
            <a:ext cx="502565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3" name="TextBox 12">
            <a:extLst>
              <a:ext uri="{FF2B5EF4-FFF2-40B4-BE49-F238E27FC236}">
                <a16:creationId xmlns:a16="http://schemas.microsoft.com/office/drawing/2014/main" id="{D86261C8-B8C7-65FD-CA76-20912E25C8D1}"/>
              </a:ext>
            </a:extLst>
          </p:cNvPr>
          <p:cNvSpPr txBox="1"/>
          <p:nvPr/>
        </p:nvSpPr>
        <p:spPr>
          <a:xfrm>
            <a:off x="838200" y="5028375"/>
            <a:ext cx="4755533" cy="954107"/>
          </a:xfrm>
          <a:prstGeom prst="rect">
            <a:avLst/>
          </a:prstGeom>
          <a:noFill/>
        </p:spPr>
        <p:txBody>
          <a:bodyPr wrap="none" rtlCol="0">
            <a:spAutoFit/>
          </a:bodyPr>
          <a:lstStyle/>
          <a:p>
            <a:r>
              <a:rPr lang="en-US" sz="2800" dirty="0"/>
              <a:t>Non-Generative Models or</a:t>
            </a:r>
          </a:p>
          <a:p>
            <a:r>
              <a:rPr lang="en-US" sz="2800" dirty="0"/>
              <a:t>Language Model Replacements</a:t>
            </a:r>
          </a:p>
        </p:txBody>
      </p:sp>
      <p:sp>
        <p:nvSpPr>
          <p:cNvPr id="14" name="Down Arrow 13">
            <a:extLst>
              <a:ext uri="{FF2B5EF4-FFF2-40B4-BE49-F238E27FC236}">
                <a16:creationId xmlns:a16="http://schemas.microsoft.com/office/drawing/2014/main" id="{9A76FD29-25A9-5035-EC9A-06BC8F4EB9B3}"/>
              </a:ext>
            </a:extLst>
          </p:cNvPr>
          <p:cNvSpPr/>
          <p:nvPr/>
        </p:nvSpPr>
        <p:spPr>
          <a:xfrm>
            <a:off x="4749211" y="2807752"/>
            <a:ext cx="489099" cy="4713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EDE61034-F613-190B-99A5-C7AD77FD3D9F}"/>
              </a:ext>
            </a:extLst>
          </p:cNvPr>
          <p:cNvSpPr/>
          <p:nvPr/>
        </p:nvSpPr>
        <p:spPr>
          <a:xfrm>
            <a:off x="7038752" y="2807752"/>
            <a:ext cx="489099" cy="4713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10F661D-25DF-3138-CFD0-DD3BB5BC3F5F}"/>
              </a:ext>
            </a:extLst>
          </p:cNvPr>
          <p:cNvSpPr/>
          <p:nvPr/>
        </p:nvSpPr>
        <p:spPr>
          <a:xfrm>
            <a:off x="8871096" y="4428462"/>
            <a:ext cx="489099" cy="4713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6C2139D1-27A0-0600-85C2-355127385A1C}"/>
              </a:ext>
            </a:extLst>
          </p:cNvPr>
          <p:cNvSpPr/>
          <p:nvPr/>
        </p:nvSpPr>
        <p:spPr>
          <a:xfrm rot="3389601">
            <a:off x="6007266" y="3953771"/>
            <a:ext cx="480131" cy="1395625"/>
          </a:xfrm>
          <a:prstGeom prst="downArrow">
            <a:avLst>
              <a:gd name="adj1" fmla="val 51293"/>
              <a:gd name="adj2" fmla="val 5000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A88C6344-2326-840C-09DE-71688D37D212}"/>
              </a:ext>
            </a:extLst>
          </p:cNvPr>
          <p:cNvSpPr>
            <a:spLocks noGrp="1"/>
          </p:cNvSpPr>
          <p:nvPr>
            <p:ph type="title"/>
          </p:nvPr>
        </p:nvSpPr>
        <p:spPr/>
        <p:txBody>
          <a:bodyPr/>
          <a:lstStyle/>
          <a:p>
            <a:r>
              <a:rPr lang="en-US" dirty="0"/>
              <a:t>Language Model Taxonomy</a:t>
            </a:r>
          </a:p>
        </p:txBody>
      </p:sp>
    </p:spTree>
    <p:extLst>
      <p:ext uri="{BB962C8B-B14F-4D97-AF65-F5344CB8AC3E}">
        <p14:creationId xmlns:p14="http://schemas.microsoft.com/office/powerpoint/2010/main" val="1484186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ACF11-847B-2CF3-B3B5-12FE563CA2F8}"/>
              </a:ext>
            </a:extLst>
          </p:cNvPr>
          <p:cNvSpPr>
            <a:spLocks noGrp="1"/>
          </p:cNvSpPr>
          <p:nvPr>
            <p:ph type="title"/>
          </p:nvPr>
        </p:nvSpPr>
        <p:spPr/>
        <p:txBody>
          <a:bodyPr/>
          <a:lstStyle/>
          <a:p>
            <a:r>
              <a:rPr lang="en-US" dirty="0" err="1"/>
              <a:t>LLaMA</a:t>
            </a:r>
            <a:r>
              <a:rPr lang="en-US" dirty="0"/>
              <a:t> (Large Language Model Meta AI) </a:t>
            </a:r>
          </a:p>
        </p:txBody>
      </p:sp>
      <p:sp>
        <p:nvSpPr>
          <p:cNvPr id="3" name="Content Placeholder 2">
            <a:extLst>
              <a:ext uri="{FF2B5EF4-FFF2-40B4-BE49-F238E27FC236}">
                <a16:creationId xmlns:a16="http://schemas.microsoft.com/office/drawing/2014/main" id="{8BC17055-2A34-1577-72C5-2D0470C8BD61}"/>
              </a:ext>
            </a:extLst>
          </p:cNvPr>
          <p:cNvSpPr>
            <a:spLocks noGrp="1"/>
          </p:cNvSpPr>
          <p:nvPr>
            <p:ph sz="half" idx="1"/>
          </p:nvPr>
        </p:nvSpPr>
        <p:spPr>
          <a:xfrm>
            <a:off x="838200" y="1562796"/>
            <a:ext cx="5181600" cy="4351338"/>
          </a:xfrm>
        </p:spPr>
        <p:txBody>
          <a:bodyPr/>
          <a:lstStyle/>
          <a:p>
            <a:r>
              <a:rPr lang="en-US" dirty="0"/>
              <a:t>Experimented training with more data rather than having a larger model</a:t>
            </a:r>
            <a:endParaRPr lang="en-US" dirty="0">
              <a:hlinkClick r:id="rId3"/>
            </a:endParaRPr>
          </a:p>
          <a:p>
            <a:pPr lvl="1"/>
            <a:r>
              <a:rPr lang="en-US" sz="1400" dirty="0">
                <a:hlinkClick r:id="rId3"/>
              </a:rPr>
              <a:t>https://github.com/facebookresearch/llama</a:t>
            </a:r>
            <a:endParaRPr lang="en-US" sz="1400" dirty="0"/>
          </a:p>
        </p:txBody>
      </p:sp>
      <p:pic>
        <p:nvPicPr>
          <p:cNvPr id="9" name="Content Placeholder 8">
            <a:extLst>
              <a:ext uri="{FF2B5EF4-FFF2-40B4-BE49-F238E27FC236}">
                <a16:creationId xmlns:a16="http://schemas.microsoft.com/office/drawing/2014/main" id="{C0297E6A-9988-E65A-D17A-E2D1502F811C}"/>
              </a:ext>
            </a:extLst>
          </p:cNvPr>
          <p:cNvPicPr>
            <a:picLocks noGrp="1" noChangeAspect="1"/>
          </p:cNvPicPr>
          <p:nvPr>
            <p:ph sz="half" idx="2"/>
          </p:nvPr>
        </p:nvPicPr>
        <p:blipFill>
          <a:blip r:embed="rId4"/>
          <a:stretch>
            <a:fillRect/>
          </a:stretch>
        </p:blipFill>
        <p:spPr>
          <a:xfrm>
            <a:off x="6350000" y="1635919"/>
            <a:ext cx="4826000" cy="4203700"/>
          </a:xfrm>
          <a:prstGeom prst="rect">
            <a:avLst/>
          </a:prstGeom>
        </p:spPr>
      </p:pic>
      <p:pic>
        <p:nvPicPr>
          <p:cNvPr id="6" name="Picture 5">
            <a:extLst>
              <a:ext uri="{FF2B5EF4-FFF2-40B4-BE49-F238E27FC236}">
                <a16:creationId xmlns:a16="http://schemas.microsoft.com/office/drawing/2014/main" id="{DDD6A2D5-E5E4-6E72-3B93-BF878DF8524D}"/>
              </a:ext>
            </a:extLst>
          </p:cNvPr>
          <p:cNvPicPr>
            <a:picLocks noChangeAspect="1"/>
          </p:cNvPicPr>
          <p:nvPr/>
        </p:nvPicPr>
        <p:blipFill>
          <a:blip r:embed="rId5"/>
          <a:stretch>
            <a:fillRect/>
          </a:stretch>
        </p:blipFill>
        <p:spPr>
          <a:xfrm>
            <a:off x="838200" y="3060344"/>
            <a:ext cx="4864100" cy="2730500"/>
          </a:xfrm>
          <a:prstGeom prst="rect">
            <a:avLst/>
          </a:prstGeom>
        </p:spPr>
      </p:pic>
      <p:sp>
        <p:nvSpPr>
          <p:cNvPr id="8" name="TextBox 7">
            <a:extLst>
              <a:ext uri="{FF2B5EF4-FFF2-40B4-BE49-F238E27FC236}">
                <a16:creationId xmlns:a16="http://schemas.microsoft.com/office/drawing/2014/main" id="{25F8E210-3B55-28C3-8365-7A7C5BCE8223}"/>
              </a:ext>
            </a:extLst>
          </p:cNvPr>
          <p:cNvSpPr txBox="1"/>
          <p:nvPr/>
        </p:nvSpPr>
        <p:spPr>
          <a:xfrm>
            <a:off x="7454187" y="0"/>
            <a:ext cx="4826000" cy="369332"/>
          </a:xfrm>
          <a:prstGeom prst="rect">
            <a:avLst/>
          </a:prstGeom>
          <a:noFill/>
        </p:spPr>
        <p:txBody>
          <a:bodyPr wrap="square">
            <a:spAutoFit/>
          </a:bodyPr>
          <a:lstStyle/>
          <a:p>
            <a:r>
              <a:rPr lang="en-US" dirty="0"/>
              <a:t>Tables from https://</a:t>
            </a:r>
            <a:r>
              <a:rPr lang="en-US" dirty="0" err="1"/>
              <a:t>arxiv.org</a:t>
            </a:r>
            <a:r>
              <a:rPr lang="en-US" dirty="0"/>
              <a:t>/pdf/2302.13971.pdf</a:t>
            </a:r>
          </a:p>
        </p:txBody>
      </p:sp>
    </p:spTree>
    <p:extLst>
      <p:ext uri="{BB962C8B-B14F-4D97-AF65-F5344CB8AC3E}">
        <p14:creationId xmlns:p14="http://schemas.microsoft.com/office/powerpoint/2010/main" val="1350235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6ECD9-E001-33F6-DA66-6DE1F4C191D8}"/>
              </a:ext>
            </a:extLst>
          </p:cNvPr>
          <p:cNvPicPr>
            <a:picLocks noChangeAspect="1"/>
          </p:cNvPicPr>
          <p:nvPr/>
        </p:nvPicPr>
        <p:blipFill>
          <a:blip r:embed="rId3"/>
          <a:stretch>
            <a:fillRect/>
          </a:stretch>
        </p:blipFill>
        <p:spPr>
          <a:xfrm>
            <a:off x="503434" y="1397645"/>
            <a:ext cx="9334928" cy="4062709"/>
          </a:xfrm>
          <a:prstGeom prst="rect">
            <a:avLst/>
          </a:prstGeom>
        </p:spPr>
      </p:pic>
      <p:sp>
        <p:nvSpPr>
          <p:cNvPr id="5" name="TextBox 4">
            <a:extLst>
              <a:ext uri="{FF2B5EF4-FFF2-40B4-BE49-F238E27FC236}">
                <a16:creationId xmlns:a16="http://schemas.microsoft.com/office/drawing/2014/main" id="{D5A01E43-7A4B-1FAC-5BDA-DA475F0DAEAD}"/>
              </a:ext>
            </a:extLst>
          </p:cNvPr>
          <p:cNvSpPr txBox="1"/>
          <p:nvPr/>
        </p:nvSpPr>
        <p:spPr>
          <a:xfrm>
            <a:off x="7066051" y="6031199"/>
            <a:ext cx="6097712" cy="369332"/>
          </a:xfrm>
          <a:prstGeom prst="rect">
            <a:avLst/>
          </a:prstGeom>
          <a:noFill/>
        </p:spPr>
        <p:txBody>
          <a:bodyPr wrap="square">
            <a:spAutoFit/>
          </a:bodyPr>
          <a:lstStyle/>
          <a:p>
            <a:r>
              <a:rPr lang="en-US" dirty="0"/>
              <a:t>https://</a:t>
            </a:r>
            <a:r>
              <a:rPr lang="en-US" dirty="0" err="1"/>
              <a:t>crfm.stanford.edu</a:t>
            </a:r>
            <a:r>
              <a:rPr lang="en-US" dirty="0"/>
              <a:t>/2023/03/13/</a:t>
            </a:r>
            <a:r>
              <a:rPr lang="en-US" dirty="0" err="1"/>
              <a:t>alpaca.html</a:t>
            </a:r>
            <a:endParaRPr lang="en-US" dirty="0"/>
          </a:p>
        </p:txBody>
      </p:sp>
      <p:sp>
        <p:nvSpPr>
          <p:cNvPr id="6" name="Title 5">
            <a:extLst>
              <a:ext uri="{FF2B5EF4-FFF2-40B4-BE49-F238E27FC236}">
                <a16:creationId xmlns:a16="http://schemas.microsoft.com/office/drawing/2014/main" id="{E466537A-C2C3-4E22-77C9-F2A2FDF3A269}"/>
              </a:ext>
            </a:extLst>
          </p:cNvPr>
          <p:cNvSpPr>
            <a:spLocks noGrp="1"/>
          </p:cNvSpPr>
          <p:nvPr>
            <p:ph type="title"/>
          </p:nvPr>
        </p:nvSpPr>
        <p:spPr/>
        <p:txBody>
          <a:bodyPr/>
          <a:lstStyle/>
          <a:p>
            <a:r>
              <a:rPr lang="en-US" dirty="0"/>
              <a:t>Alpaca</a:t>
            </a:r>
          </a:p>
        </p:txBody>
      </p:sp>
    </p:spTree>
    <p:extLst>
      <p:ext uri="{BB962C8B-B14F-4D97-AF65-F5344CB8AC3E}">
        <p14:creationId xmlns:p14="http://schemas.microsoft.com/office/powerpoint/2010/main" val="863119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C64DF-27AF-DB3B-FDC4-4D2942412F05}"/>
              </a:ext>
            </a:extLst>
          </p:cNvPr>
          <p:cNvPicPr>
            <a:picLocks noChangeAspect="1"/>
          </p:cNvPicPr>
          <p:nvPr/>
        </p:nvPicPr>
        <p:blipFill>
          <a:blip r:embed="rId3"/>
          <a:stretch>
            <a:fillRect/>
          </a:stretch>
        </p:blipFill>
        <p:spPr>
          <a:xfrm>
            <a:off x="69273" y="0"/>
            <a:ext cx="7021286" cy="6858000"/>
          </a:xfrm>
          <a:prstGeom prst="rect">
            <a:avLst/>
          </a:prstGeom>
        </p:spPr>
      </p:pic>
      <p:sp>
        <p:nvSpPr>
          <p:cNvPr id="5" name="TextBox 4">
            <a:extLst>
              <a:ext uri="{FF2B5EF4-FFF2-40B4-BE49-F238E27FC236}">
                <a16:creationId xmlns:a16="http://schemas.microsoft.com/office/drawing/2014/main" id="{F19FE4DE-F965-C88F-565F-846C716F2770}"/>
              </a:ext>
            </a:extLst>
          </p:cNvPr>
          <p:cNvSpPr txBox="1"/>
          <p:nvPr/>
        </p:nvSpPr>
        <p:spPr>
          <a:xfrm>
            <a:off x="7204362" y="5666510"/>
            <a:ext cx="4793673" cy="923330"/>
          </a:xfrm>
          <a:prstGeom prst="rect">
            <a:avLst/>
          </a:prstGeom>
          <a:noFill/>
        </p:spPr>
        <p:txBody>
          <a:bodyPr wrap="square">
            <a:spAutoFit/>
          </a:bodyPr>
          <a:lstStyle/>
          <a:p>
            <a:r>
              <a:rPr lang="en-US" dirty="0"/>
              <a:t>https://</a:t>
            </a:r>
            <a:r>
              <a:rPr lang="en-US" dirty="0" err="1"/>
              <a:t>www.reuters.com</a:t>
            </a:r>
            <a:r>
              <a:rPr lang="en-US" dirty="0"/>
              <a:t>/sports/motor-sports/schumacher-family-planning-legal-action-over-ai-interview-2023-04-19/</a:t>
            </a:r>
          </a:p>
        </p:txBody>
      </p:sp>
      <p:sp>
        <p:nvSpPr>
          <p:cNvPr id="6" name="TextBox 5">
            <a:extLst>
              <a:ext uri="{FF2B5EF4-FFF2-40B4-BE49-F238E27FC236}">
                <a16:creationId xmlns:a16="http://schemas.microsoft.com/office/drawing/2014/main" id="{00C428EA-9F0A-BC27-1A00-CE87FEA31E03}"/>
              </a:ext>
            </a:extLst>
          </p:cNvPr>
          <p:cNvSpPr txBox="1"/>
          <p:nvPr/>
        </p:nvSpPr>
        <p:spPr>
          <a:xfrm>
            <a:off x="7661189" y="766119"/>
            <a:ext cx="392944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News article from yesterday</a:t>
            </a:r>
          </a:p>
          <a:p>
            <a:pPr marL="285750" indent="-285750">
              <a:buFont typeface="Arial" panose="020B0604020202020204" pitchFamily="34" charset="0"/>
              <a:buChar char="•"/>
            </a:pPr>
            <a:r>
              <a:rPr lang="en-US" sz="2400" dirty="0"/>
              <a:t>“Exclusive” article was deep fake</a:t>
            </a:r>
          </a:p>
          <a:p>
            <a:pPr marL="285750" indent="-285750">
              <a:buFont typeface="Arial" panose="020B0604020202020204" pitchFamily="34" charset="0"/>
              <a:buChar char="•"/>
            </a:pPr>
            <a:r>
              <a:rPr lang="en-US" sz="2400" dirty="0"/>
              <a:t>Michael Schumacher in a coma from ski accident</a:t>
            </a:r>
          </a:p>
          <a:p>
            <a:pPr marL="285750" indent="-285750">
              <a:buFont typeface="Arial" panose="020B0604020202020204" pitchFamily="34" charset="0"/>
              <a:buChar char="•"/>
            </a:pPr>
            <a:r>
              <a:rPr lang="en-US" sz="2400" dirty="0"/>
              <a:t>Only mention at end of the article it was generated with AI</a:t>
            </a:r>
          </a:p>
          <a:p>
            <a:pPr marL="285750" indent="-285750">
              <a:buFont typeface="Arial" panose="020B0604020202020204" pitchFamily="34" charset="0"/>
              <a:buChar char="•"/>
            </a:pPr>
            <a:r>
              <a:rPr lang="en-US" sz="2400" dirty="0"/>
              <a:t>Implications for healthcare?</a:t>
            </a:r>
          </a:p>
        </p:txBody>
      </p:sp>
    </p:spTree>
    <p:extLst>
      <p:ext uri="{BB962C8B-B14F-4D97-AF65-F5344CB8AC3E}">
        <p14:creationId xmlns:p14="http://schemas.microsoft.com/office/powerpoint/2010/main" val="169242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DDA6B-34C3-6A19-1A22-CA8F44E4527A}"/>
              </a:ext>
            </a:extLst>
          </p:cNvPr>
          <p:cNvPicPr>
            <a:picLocks noChangeAspect="1"/>
          </p:cNvPicPr>
          <p:nvPr/>
        </p:nvPicPr>
        <p:blipFill>
          <a:blip r:embed="rId3"/>
          <a:stretch>
            <a:fillRect/>
          </a:stretch>
        </p:blipFill>
        <p:spPr>
          <a:xfrm>
            <a:off x="110836" y="1278059"/>
            <a:ext cx="11436928" cy="5398477"/>
          </a:xfrm>
          <a:prstGeom prst="rect">
            <a:avLst/>
          </a:prstGeom>
        </p:spPr>
      </p:pic>
      <p:sp>
        <p:nvSpPr>
          <p:cNvPr id="3" name="Title 2">
            <a:extLst>
              <a:ext uri="{FF2B5EF4-FFF2-40B4-BE49-F238E27FC236}">
                <a16:creationId xmlns:a16="http://schemas.microsoft.com/office/drawing/2014/main" id="{AB90E0EF-3D60-B8A0-AFBB-D7C1FBF7952A}"/>
              </a:ext>
            </a:extLst>
          </p:cNvPr>
          <p:cNvSpPr>
            <a:spLocks noGrp="1"/>
          </p:cNvSpPr>
          <p:nvPr>
            <p:ph type="title"/>
          </p:nvPr>
        </p:nvSpPr>
        <p:spPr>
          <a:xfrm>
            <a:off x="1808018" y="181464"/>
            <a:ext cx="10515600" cy="1325563"/>
          </a:xfrm>
        </p:spPr>
        <p:txBody>
          <a:bodyPr/>
          <a:lstStyle/>
          <a:p>
            <a:r>
              <a:rPr lang="en-US" dirty="0"/>
              <a:t>AMIA NLP Working Group Email</a:t>
            </a:r>
          </a:p>
        </p:txBody>
      </p:sp>
    </p:spTree>
    <p:extLst>
      <p:ext uri="{BB962C8B-B14F-4D97-AF65-F5344CB8AC3E}">
        <p14:creationId xmlns:p14="http://schemas.microsoft.com/office/powerpoint/2010/main" val="3175473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yellow figures and a red figure on the other side">
            <a:extLst>
              <a:ext uri="{FF2B5EF4-FFF2-40B4-BE49-F238E27FC236}">
                <a16:creationId xmlns:a16="http://schemas.microsoft.com/office/drawing/2014/main" id="{FEF48F91-F78E-941D-8648-AA6254817AA3}"/>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53E19D67-EB01-EB86-39AA-24D2035705E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Smaller and more efficient models</a:t>
            </a:r>
          </a:p>
        </p:txBody>
      </p:sp>
    </p:spTree>
    <p:extLst>
      <p:ext uri="{BB962C8B-B14F-4D97-AF65-F5344CB8AC3E}">
        <p14:creationId xmlns:p14="http://schemas.microsoft.com/office/powerpoint/2010/main" val="3822435157"/>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8554-33EB-AB5D-02D1-90E4DFE82855}"/>
              </a:ext>
            </a:extLst>
          </p:cNvPr>
          <p:cNvSpPr>
            <a:spLocks noGrp="1"/>
          </p:cNvSpPr>
          <p:nvPr>
            <p:ph type="title"/>
          </p:nvPr>
        </p:nvSpPr>
        <p:spPr/>
        <p:txBody>
          <a:bodyPr/>
          <a:lstStyle/>
          <a:p>
            <a:r>
              <a:rPr lang="en-US" dirty="0" err="1"/>
              <a:t>LoRA</a:t>
            </a:r>
            <a:r>
              <a:rPr lang="en-US" dirty="0"/>
              <a:t>: Low-Rank Adaptation</a:t>
            </a:r>
          </a:p>
        </p:txBody>
      </p:sp>
      <p:sp>
        <p:nvSpPr>
          <p:cNvPr id="4" name="Content Placeholder 3">
            <a:extLst>
              <a:ext uri="{FF2B5EF4-FFF2-40B4-BE49-F238E27FC236}">
                <a16:creationId xmlns:a16="http://schemas.microsoft.com/office/drawing/2014/main" id="{1B639AB0-14CE-E3AA-8079-D0A7CFC9AE45}"/>
              </a:ext>
            </a:extLst>
          </p:cNvPr>
          <p:cNvSpPr>
            <a:spLocks noGrp="1"/>
          </p:cNvSpPr>
          <p:nvPr>
            <p:ph idx="1"/>
          </p:nvPr>
        </p:nvSpPr>
        <p:spPr>
          <a:xfrm>
            <a:off x="838200" y="1825625"/>
            <a:ext cx="5376620" cy="4351338"/>
          </a:xfrm>
        </p:spPr>
        <p:txBody>
          <a:bodyPr>
            <a:normAutofit/>
          </a:bodyPr>
          <a:lstStyle/>
          <a:p>
            <a:r>
              <a:rPr lang="en-US" dirty="0"/>
              <a:t>Reduce trainable parameters by a factor of 10,000 vs GPT-3 175B</a:t>
            </a:r>
          </a:p>
          <a:p>
            <a:r>
              <a:rPr lang="en-US" dirty="0"/>
              <a:t>Do NOT update pretrained weights </a:t>
            </a:r>
            <a:r>
              <a:rPr lang="en-US" dirty="0">
                <a:effectLst/>
                <a:latin typeface="Arial" panose="020B0604020202020204" pitchFamily="34" charset="0"/>
              </a:rPr>
              <a:t>W</a:t>
            </a:r>
            <a:r>
              <a:rPr lang="en-US" baseline="-25000" dirty="0">
                <a:effectLst/>
                <a:latin typeface="Arial" panose="020B0604020202020204" pitchFamily="34" charset="0"/>
              </a:rPr>
              <a:t>0 </a:t>
            </a:r>
            <a:r>
              <a:rPr lang="en-US" dirty="0">
                <a:effectLst/>
                <a:latin typeface="Arial" panose="020B0604020202020204" pitchFamily="34" charset="0"/>
              </a:rPr>
              <a:t>! Learn BA instead.</a:t>
            </a:r>
            <a:endParaRPr lang="en-US" dirty="0"/>
          </a:p>
          <a:p>
            <a:r>
              <a:rPr lang="en-US" dirty="0">
                <a:effectLst/>
                <a:latin typeface="Arial" panose="020B0604020202020204" pitchFamily="34" charset="0"/>
              </a:rPr>
              <a:t>W</a:t>
            </a:r>
            <a:r>
              <a:rPr lang="en-US" baseline="-25000" dirty="0">
                <a:effectLst/>
                <a:latin typeface="Arial" panose="020B0604020202020204" pitchFamily="34" charset="0"/>
              </a:rPr>
              <a:t>0</a:t>
            </a:r>
            <a:r>
              <a:rPr lang="en-US" dirty="0">
                <a:effectLst/>
                <a:latin typeface="Arial" panose="020B0604020202020204" pitchFamily="34" charset="0"/>
              </a:rPr>
              <a:t> + ∆W = W</a:t>
            </a:r>
            <a:r>
              <a:rPr lang="en-US" baseline="-25000" dirty="0">
                <a:effectLst/>
                <a:latin typeface="Arial" panose="020B0604020202020204" pitchFamily="34" charset="0"/>
              </a:rPr>
              <a:t>0</a:t>
            </a:r>
            <a:r>
              <a:rPr lang="en-US" dirty="0">
                <a:effectLst/>
                <a:latin typeface="Arial" panose="020B0604020202020204" pitchFamily="34" charset="0"/>
              </a:rPr>
              <a:t> + BA, where B ∈ </a:t>
            </a:r>
            <a:r>
              <a:rPr lang="en-US" dirty="0" err="1">
                <a:effectLst/>
                <a:latin typeface="Courier New" panose="02070309020205020404" pitchFamily="49" charset="0"/>
              </a:rPr>
              <a:t>R</a:t>
            </a:r>
            <a:r>
              <a:rPr lang="en-US" baseline="30000" dirty="0" err="1">
                <a:effectLst/>
                <a:latin typeface="Arial" panose="020B0604020202020204" pitchFamily="34" charset="0"/>
              </a:rPr>
              <a:t>d×r</a:t>
            </a:r>
            <a:r>
              <a:rPr lang="en-US" dirty="0">
                <a:effectLst/>
                <a:latin typeface="Arial" panose="020B0604020202020204" pitchFamily="34" charset="0"/>
              </a:rPr>
              <a:t> , A ∈ </a:t>
            </a:r>
            <a:r>
              <a:rPr lang="en-US" dirty="0" err="1">
                <a:effectLst/>
                <a:latin typeface="Courier New" panose="02070309020205020404" pitchFamily="49" charset="0"/>
              </a:rPr>
              <a:t>R</a:t>
            </a:r>
            <a:r>
              <a:rPr lang="en-US" baseline="30000" dirty="0" err="1">
                <a:effectLst/>
                <a:latin typeface="Arial" panose="020B0604020202020204" pitchFamily="34" charset="0"/>
              </a:rPr>
              <a:t>r×k</a:t>
            </a:r>
            <a:endParaRPr lang="en-US" baseline="30000" dirty="0"/>
          </a:p>
          <a:p>
            <a:r>
              <a:rPr lang="en-US" dirty="0"/>
              <a:t>Compute low rank approximation (could be as small as 2) </a:t>
            </a:r>
          </a:p>
          <a:p>
            <a:r>
              <a:rPr lang="en-US" dirty="0"/>
              <a:t>Equivalent performance</a:t>
            </a:r>
          </a:p>
        </p:txBody>
      </p:sp>
      <p:pic>
        <p:nvPicPr>
          <p:cNvPr id="5" name="Picture 4">
            <a:extLst>
              <a:ext uri="{FF2B5EF4-FFF2-40B4-BE49-F238E27FC236}">
                <a16:creationId xmlns:a16="http://schemas.microsoft.com/office/drawing/2014/main" id="{ACEB9526-90F0-5E8C-FD56-3DD7FD888B30}"/>
              </a:ext>
            </a:extLst>
          </p:cNvPr>
          <p:cNvPicPr>
            <a:picLocks noChangeAspect="1"/>
          </p:cNvPicPr>
          <p:nvPr/>
        </p:nvPicPr>
        <p:blipFill>
          <a:blip r:embed="rId3"/>
          <a:stretch>
            <a:fillRect/>
          </a:stretch>
        </p:blipFill>
        <p:spPr>
          <a:xfrm>
            <a:off x="6928711" y="1027906"/>
            <a:ext cx="4788008" cy="5237586"/>
          </a:xfrm>
          <a:prstGeom prst="rect">
            <a:avLst/>
          </a:prstGeom>
        </p:spPr>
      </p:pic>
    </p:spTree>
    <p:extLst>
      <p:ext uri="{BB962C8B-B14F-4D97-AF65-F5344CB8AC3E}">
        <p14:creationId xmlns:p14="http://schemas.microsoft.com/office/powerpoint/2010/main" val="2106196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863F2-A6A4-08A9-9E7E-2FB50075DE7A}"/>
              </a:ext>
            </a:extLst>
          </p:cNvPr>
          <p:cNvPicPr>
            <a:picLocks noChangeAspect="1"/>
          </p:cNvPicPr>
          <p:nvPr/>
        </p:nvPicPr>
        <p:blipFill>
          <a:blip r:embed="rId3"/>
          <a:stretch>
            <a:fillRect/>
          </a:stretch>
        </p:blipFill>
        <p:spPr>
          <a:xfrm>
            <a:off x="2150076" y="814962"/>
            <a:ext cx="9311835" cy="5410044"/>
          </a:xfrm>
          <a:prstGeom prst="rect">
            <a:avLst/>
          </a:prstGeom>
        </p:spPr>
      </p:pic>
      <p:sp>
        <p:nvSpPr>
          <p:cNvPr id="5" name="TextBox 4">
            <a:extLst>
              <a:ext uri="{FF2B5EF4-FFF2-40B4-BE49-F238E27FC236}">
                <a16:creationId xmlns:a16="http://schemas.microsoft.com/office/drawing/2014/main" id="{B40EF239-9E23-247C-14CE-4066EC5D854B}"/>
              </a:ext>
            </a:extLst>
          </p:cNvPr>
          <p:cNvSpPr txBox="1"/>
          <p:nvPr/>
        </p:nvSpPr>
        <p:spPr>
          <a:xfrm>
            <a:off x="8469329" y="6436840"/>
            <a:ext cx="3633627" cy="369332"/>
          </a:xfrm>
          <a:prstGeom prst="rect">
            <a:avLst/>
          </a:prstGeom>
          <a:noFill/>
        </p:spPr>
        <p:txBody>
          <a:bodyPr wrap="square">
            <a:spAutoFit/>
          </a:bodyPr>
          <a:lstStyle/>
          <a:p>
            <a:r>
              <a:rPr lang="en-US">
                <a:hlinkClick r:id="rId4"/>
              </a:rPr>
              <a:t>https://github.com/microsoft/LoRA</a:t>
            </a:r>
            <a:endParaRPr lang="en-US" dirty="0"/>
          </a:p>
        </p:txBody>
      </p:sp>
      <p:sp>
        <p:nvSpPr>
          <p:cNvPr id="6" name="Title 5">
            <a:extLst>
              <a:ext uri="{FF2B5EF4-FFF2-40B4-BE49-F238E27FC236}">
                <a16:creationId xmlns:a16="http://schemas.microsoft.com/office/drawing/2014/main" id="{17787130-925F-7848-C7AA-E1A8DC2E474F}"/>
              </a:ext>
            </a:extLst>
          </p:cNvPr>
          <p:cNvSpPr>
            <a:spLocks noGrp="1"/>
          </p:cNvSpPr>
          <p:nvPr>
            <p:ph type="title"/>
          </p:nvPr>
        </p:nvSpPr>
        <p:spPr>
          <a:xfrm>
            <a:off x="269789" y="328055"/>
            <a:ext cx="2127422" cy="1784951"/>
          </a:xfrm>
        </p:spPr>
        <p:txBody>
          <a:bodyPr/>
          <a:lstStyle/>
          <a:p>
            <a:r>
              <a:rPr lang="en-US" dirty="0" err="1"/>
              <a:t>LoRA</a:t>
            </a:r>
            <a:r>
              <a:rPr lang="en-US" dirty="0"/>
              <a:t> Results</a:t>
            </a:r>
          </a:p>
        </p:txBody>
      </p:sp>
    </p:spTree>
    <p:extLst>
      <p:ext uri="{BB962C8B-B14F-4D97-AF65-F5344CB8AC3E}">
        <p14:creationId xmlns:p14="http://schemas.microsoft.com/office/powerpoint/2010/main" val="3109902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65A594-4BB3-AFC6-557C-E46C69EAF1B9}"/>
              </a:ext>
            </a:extLst>
          </p:cNvPr>
          <p:cNvPicPr>
            <a:picLocks noChangeAspect="1"/>
          </p:cNvPicPr>
          <p:nvPr/>
        </p:nvPicPr>
        <p:blipFill>
          <a:blip r:embed="rId3"/>
          <a:stretch>
            <a:fillRect/>
          </a:stretch>
        </p:blipFill>
        <p:spPr>
          <a:xfrm>
            <a:off x="144622" y="2412522"/>
            <a:ext cx="11296626" cy="3014243"/>
          </a:xfrm>
          <a:prstGeom prst="rect">
            <a:avLst/>
          </a:prstGeom>
        </p:spPr>
      </p:pic>
      <p:sp>
        <p:nvSpPr>
          <p:cNvPr id="6" name="TextBox 5">
            <a:extLst>
              <a:ext uri="{FF2B5EF4-FFF2-40B4-BE49-F238E27FC236}">
                <a16:creationId xmlns:a16="http://schemas.microsoft.com/office/drawing/2014/main" id="{A76AABC7-ABD3-84FA-263F-B8F675B20411}"/>
              </a:ext>
            </a:extLst>
          </p:cNvPr>
          <p:cNvSpPr txBox="1"/>
          <p:nvPr/>
        </p:nvSpPr>
        <p:spPr>
          <a:xfrm>
            <a:off x="6328943" y="5906530"/>
            <a:ext cx="6098058" cy="923330"/>
          </a:xfrm>
          <a:prstGeom prst="rect">
            <a:avLst/>
          </a:prstGeom>
          <a:noFill/>
        </p:spPr>
        <p:txBody>
          <a:bodyPr wrap="square">
            <a:spAutoFit/>
          </a:bodyPr>
          <a:lstStyle/>
          <a:p>
            <a:r>
              <a:rPr lang="en-US" dirty="0"/>
              <a:t>Sheng, Ying, et al. "High-throughput Generative Inference of Large Language Models with a Single GPU." </a:t>
            </a:r>
            <a:r>
              <a:rPr lang="en-US" i="1" dirty="0" err="1"/>
              <a:t>arXiv</a:t>
            </a:r>
            <a:r>
              <a:rPr lang="en-US" i="1" dirty="0"/>
              <a:t> preprint arXiv:2303.06865</a:t>
            </a:r>
            <a:r>
              <a:rPr lang="en-US" dirty="0"/>
              <a:t> (2023).</a:t>
            </a:r>
          </a:p>
        </p:txBody>
      </p:sp>
      <p:sp>
        <p:nvSpPr>
          <p:cNvPr id="7" name="Title 6">
            <a:extLst>
              <a:ext uri="{FF2B5EF4-FFF2-40B4-BE49-F238E27FC236}">
                <a16:creationId xmlns:a16="http://schemas.microsoft.com/office/drawing/2014/main" id="{EBDBE87F-504A-69AC-50E0-955C8D8FE629}"/>
              </a:ext>
            </a:extLst>
          </p:cNvPr>
          <p:cNvSpPr>
            <a:spLocks noGrp="1"/>
          </p:cNvSpPr>
          <p:nvPr>
            <p:ph type="title"/>
          </p:nvPr>
        </p:nvSpPr>
        <p:spPr/>
        <p:txBody>
          <a:bodyPr/>
          <a:lstStyle/>
          <a:p>
            <a:r>
              <a:rPr lang="en-US" b="1" dirty="0">
                <a:hlinkClick r:id="rId4"/>
              </a:rPr>
              <a:t>High-throughput Generative Inference of Large Language Models with a Single GPU</a:t>
            </a:r>
            <a:endParaRPr lang="en-US" b="1" dirty="0"/>
          </a:p>
        </p:txBody>
      </p:sp>
      <p:pic>
        <p:nvPicPr>
          <p:cNvPr id="8" name="Picture 7">
            <a:extLst>
              <a:ext uri="{FF2B5EF4-FFF2-40B4-BE49-F238E27FC236}">
                <a16:creationId xmlns:a16="http://schemas.microsoft.com/office/drawing/2014/main" id="{6CB5A1B4-15AC-3CD9-5145-489C7CC7BFD9}"/>
              </a:ext>
            </a:extLst>
          </p:cNvPr>
          <p:cNvPicPr>
            <a:picLocks noChangeAspect="1"/>
          </p:cNvPicPr>
          <p:nvPr/>
        </p:nvPicPr>
        <p:blipFill>
          <a:blip r:embed="rId5"/>
          <a:stretch>
            <a:fillRect/>
          </a:stretch>
        </p:blipFill>
        <p:spPr>
          <a:xfrm>
            <a:off x="838200" y="5742199"/>
            <a:ext cx="1739900" cy="812800"/>
          </a:xfrm>
          <a:prstGeom prst="rect">
            <a:avLst/>
          </a:prstGeom>
        </p:spPr>
      </p:pic>
      <p:sp>
        <p:nvSpPr>
          <p:cNvPr id="10" name="TextBox 9">
            <a:extLst>
              <a:ext uri="{FF2B5EF4-FFF2-40B4-BE49-F238E27FC236}">
                <a16:creationId xmlns:a16="http://schemas.microsoft.com/office/drawing/2014/main" id="{3BAD4726-2E13-4A6B-5A14-18DC105A84EE}"/>
              </a:ext>
            </a:extLst>
          </p:cNvPr>
          <p:cNvSpPr txBox="1"/>
          <p:nvPr/>
        </p:nvSpPr>
        <p:spPr>
          <a:xfrm>
            <a:off x="0" y="6460528"/>
            <a:ext cx="6215448" cy="369332"/>
          </a:xfrm>
          <a:prstGeom prst="rect">
            <a:avLst/>
          </a:prstGeom>
          <a:noFill/>
        </p:spPr>
        <p:txBody>
          <a:bodyPr wrap="square">
            <a:spAutoFit/>
          </a:bodyPr>
          <a:lstStyle/>
          <a:p>
            <a:r>
              <a:rPr lang="en-US" dirty="0"/>
              <a:t>https://</a:t>
            </a:r>
            <a:r>
              <a:rPr lang="en-US" dirty="0" err="1"/>
              <a:t>github.com</a:t>
            </a:r>
            <a:r>
              <a:rPr lang="en-US" dirty="0"/>
              <a:t>/</a:t>
            </a:r>
            <a:r>
              <a:rPr lang="en-US" dirty="0" err="1"/>
              <a:t>huggingface</a:t>
            </a:r>
            <a:r>
              <a:rPr lang="en-US" dirty="0"/>
              <a:t>/</a:t>
            </a:r>
            <a:r>
              <a:rPr lang="en-US" dirty="0" err="1"/>
              <a:t>peft</a:t>
            </a:r>
            <a:endParaRPr lang="en-US" dirty="0"/>
          </a:p>
        </p:txBody>
      </p:sp>
    </p:spTree>
    <p:extLst>
      <p:ext uri="{BB962C8B-B14F-4D97-AF65-F5344CB8AC3E}">
        <p14:creationId xmlns:p14="http://schemas.microsoft.com/office/powerpoint/2010/main" val="3317805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A3E0-239D-2791-F8F5-C2A22B0E192F}"/>
              </a:ext>
            </a:extLst>
          </p:cNvPr>
          <p:cNvSpPr>
            <a:spLocks noGrp="1"/>
          </p:cNvSpPr>
          <p:nvPr>
            <p:ph type="title"/>
          </p:nvPr>
        </p:nvSpPr>
        <p:spPr/>
        <p:txBody>
          <a:bodyPr/>
          <a:lstStyle/>
          <a:p>
            <a:r>
              <a:rPr lang="en-US" dirty="0"/>
              <a:t>Optional Mini-Demo</a:t>
            </a:r>
          </a:p>
        </p:txBody>
      </p:sp>
      <p:sp>
        <p:nvSpPr>
          <p:cNvPr id="4" name="TextBox 3">
            <a:extLst>
              <a:ext uri="{FF2B5EF4-FFF2-40B4-BE49-F238E27FC236}">
                <a16:creationId xmlns:a16="http://schemas.microsoft.com/office/drawing/2014/main" id="{1A59D1C7-8BD0-1D79-FE3E-C42C7A97F2A9}"/>
              </a:ext>
            </a:extLst>
          </p:cNvPr>
          <p:cNvSpPr txBox="1"/>
          <p:nvPr/>
        </p:nvSpPr>
        <p:spPr>
          <a:xfrm>
            <a:off x="0" y="6031210"/>
            <a:ext cx="7279783" cy="461665"/>
          </a:xfrm>
          <a:prstGeom prst="rect">
            <a:avLst/>
          </a:prstGeom>
          <a:noFill/>
        </p:spPr>
        <p:txBody>
          <a:bodyPr wrap="square">
            <a:spAutoFit/>
          </a:bodyPr>
          <a:lstStyle/>
          <a:p>
            <a:pPr lvl="2"/>
            <a:r>
              <a:rPr lang="en-US" sz="2400" dirty="0">
                <a:hlinkClick r:id="rId2"/>
              </a:rPr>
              <a:t>https://github.com/antimatter15/alpaca.cpp</a:t>
            </a:r>
            <a:endParaRPr lang="en-US" sz="2400" dirty="0"/>
          </a:p>
        </p:txBody>
      </p:sp>
      <p:pic>
        <p:nvPicPr>
          <p:cNvPr id="5" name="Picture 4">
            <a:extLst>
              <a:ext uri="{FF2B5EF4-FFF2-40B4-BE49-F238E27FC236}">
                <a16:creationId xmlns:a16="http://schemas.microsoft.com/office/drawing/2014/main" id="{A41BF70E-7C45-5F15-3AE1-2C7F4F2D6335}"/>
              </a:ext>
            </a:extLst>
          </p:cNvPr>
          <p:cNvPicPr>
            <a:picLocks noChangeAspect="1"/>
          </p:cNvPicPr>
          <p:nvPr/>
        </p:nvPicPr>
        <p:blipFill>
          <a:blip r:embed="rId3"/>
          <a:stretch>
            <a:fillRect/>
          </a:stretch>
        </p:blipFill>
        <p:spPr>
          <a:xfrm>
            <a:off x="329484" y="1944710"/>
            <a:ext cx="8133359" cy="3709116"/>
          </a:xfrm>
          <a:prstGeom prst="rect">
            <a:avLst/>
          </a:prstGeom>
        </p:spPr>
      </p:pic>
      <p:sp>
        <p:nvSpPr>
          <p:cNvPr id="7" name="TextBox 6">
            <a:extLst>
              <a:ext uri="{FF2B5EF4-FFF2-40B4-BE49-F238E27FC236}">
                <a16:creationId xmlns:a16="http://schemas.microsoft.com/office/drawing/2014/main" id="{2039D324-2D50-29D3-F41F-CF026A726C8B}"/>
              </a:ext>
            </a:extLst>
          </p:cNvPr>
          <p:cNvSpPr txBox="1"/>
          <p:nvPr/>
        </p:nvSpPr>
        <p:spPr>
          <a:xfrm>
            <a:off x="8834907" y="1821063"/>
            <a:ext cx="2782911" cy="2862322"/>
          </a:xfrm>
          <a:prstGeom prst="rect">
            <a:avLst/>
          </a:prstGeom>
          <a:noFill/>
        </p:spPr>
        <p:txBody>
          <a:bodyPr wrap="square">
            <a:spAutoFit/>
          </a:bodyPr>
          <a:lstStyle/>
          <a:p>
            <a:r>
              <a:rPr lang="en-US" dirty="0"/>
              <a:t>“This combines the </a:t>
            </a:r>
            <a:r>
              <a:rPr lang="en-US" dirty="0">
                <a:hlinkClick r:id="rId4"/>
              </a:rPr>
              <a:t>LLaMA foundation model</a:t>
            </a:r>
            <a:r>
              <a:rPr lang="en-US" dirty="0"/>
              <a:t> with an </a:t>
            </a:r>
            <a:r>
              <a:rPr lang="en-US" dirty="0">
                <a:hlinkClick r:id="rId5"/>
              </a:rPr>
              <a:t>open reproduction</a:t>
            </a:r>
            <a:r>
              <a:rPr lang="en-US" dirty="0"/>
              <a:t> of </a:t>
            </a:r>
            <a:r>
              <a:rPr lang="en-US" dirty="0">
                <a:hlinkClick r:id="rId6"/>
              </a:rPr>
              <a:t>Stanford Alpaca</a:t>
            </a:r>
            <a:r>
              <a:rPr lang="en-US" dirty="0"/>
              <a:t> a fine-tuning of the base model to obey instructions (akin to the </a:t>
            </a:r>
            <a:r>
              <a:rPr lang="en-US" dirty="0">
                <a:hlinkClick r:id="rId7"/>
              </a:rPr>
              <a:t>RLHF</a:t>
            </a:r>
            <a:r>
              <a:rPr lang="en-US" dirty="0"/>
              <a:t> used to train </a:t>
            </a:r>
            <a:r>
              <a:rPr lang="en-US" dirty="0" err="1"/>
              <a:t>ChatGPT</a:t>
            </a:r>
            <a:r>
              <a:rPr lang="en-US" dirty="0"/>
              <a:t>) and a set of modifications to </a:t>
            </a:r>
            <a:r>
              <a:rPr lang="en-US" dirty="0">
                <a:hlinkClick r:id="rId8"/>
              </a:rPr>
              <a:t>llama.cpp</a:t>
            </a:r>
            <a:r>
              <a:rPr lang="en-US" dirty="0"/>
              <a:t> to add a chat interface.”</a:t>
            </a:r>
          </a:p>
        </p:txBody>
      </p:sp>
    </p:spTree>
    <p:extLst>
      <p:ext uri="{BB962C8B-B14F-4D97-AF65-F5344CB8AC3E}">
        <p14:creationId xmlns:p14="http://schemas.microsoft.com/office/powerpoint/2010/main" val="3719461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E9E422-78C7-6C86-043C-B69A6D86182F}"/>
              </a:ext>
            </a:extLst>
          </p:cNvPr>
          <p:cNvPicPr>
            <a:picLocks noChangeAspect="1"/>
          </p:cNvPicPr>
          <p:nvPr/>
        </p:nvPicPr>
        <p:blipFill rotWithShape="1">
          <a:blip r:embed="rId3">
            <a:alphaModFix amt="50000"/>
          </a:blip>
          <a:srcRect t="11409" b="4321"/>
          <a:stretch/>
        </p:blipFill>
        <p:spPr>
          <a:xfrm>
            <a:off x="20" y="1"/>
            <a:ext cx="12191980" cy="6857999"/>
          </a:xfrm>
          <a:prstGeom prst="rect">
            <a:avLst/>
          </a:prstGeom>
        </p:spPr>
      </p:pic>
      <p:sp>
        <p:nvSpPr>
          <p:cNvPr id="2" name="Title 1">
            <a:extLst>
              <a:ext uri="{FF2B5EF4-FFF2-40B4-BE49-F238E27FC236}">
                <a16:creationId xmlns:a16="http://schemas.microsoft.com/office/drawing/2014/main" id="{2BE2533A-0382-332B-34FB-B704B6BE2D9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Context Window</a:t>
            </a:r>
          </a:p>
        </p:txBody>
      </p:sp>
    </p:spTree>
    <p:extLst>
      <p:ext uri="{BB962C8B-B14F-4D97-AF65-F5344CB8AC3E}">
        <p14:creationId xmlns:p14="http://schemas.microsoft.com/office/powerpoint/2010/main" val="216530248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00FC4-C0D1-A749-991B-7795801E754B}"/>
              </a:ext>
            </a:extLst>
          </p:cNvPr>
          <p:cNvSpPr>
            <a:spLocks noGrp="1"/>
          </p:cNvSpPr>
          <p:nvPr>
            <p:ph type="title"/>
          </p:nvPr>
        </p:nvSpPr>
        <p:spPr/>
        <p:txBody>
          <a:bodyPr/>
          <a:lstStyle/>
          <a:p>
            <a:r>
              <a:rPr lang="en-US" dirty="0"/>
              <a:t>Language Model Development</a:t>
            </a:r>
          </a:p>
        </p:txBody>
      </p:sp>
      <p:sp>
        <p:nvSpPr>
          <p:cNvPr id="4" name="Text Placeholder 3">
            <a:extLst>
              <a:ext uri="{FF2B5EF4-FFF2-40B4-BE49-F238E27FC236}">
                <a16:creationId xmlns:a16="http://schemas.microsoft.com/office/drawing/2014/main" id="{B54D97AC-BDB3-0A48-BD68-FB94960CCE99}"/>
              </a:ext>
            </a:extLst>
          </p:cNvPr>
          <p:cNvSpPr>
            <a:spLocks noGrp="1"/>
          </p:cNvSpPr>
          <p:nvPr>
            <p:ph type="body" idx="1"/>
          </p:nvPr>
        </p:nvSpPr>
        <p:spPr>
          <a:xfrm>
            <a:off x="836612" y="1532307"/>
            <a:ext cx="5157787" cy="823912"/>
          </a:xfrm>
        </p:spPr>
        <p:txBody>
          <a:bodyPr/>
          <a:lstStyle/>
          <a:p>
            <a:r>
              <a:rPr lang="en-US" dirty="0"/>
              <a:t>Statistical Models</a:t>
            </a:r>
          </a:p>
        </p:txBody>
      </p:sp>
      <p:sp>
        <p:nvSpPr>
          <p:cNvPr id="5" name="Content Placeholder 4">
            <a:extLst>
              <a:ext uri="{FF2B5EF4-FFF2-40B4-BE49-F238E27FC236}">
                <a16:creationId xmlns:a16="http://schemas.microsoft.com/office/drawing/2014/main" id="{5F0D636E-F52B-3D41-9D65-1248E5CB5ADE}"/>
              </a:ext>
            </a:extLst>
          </p:cNvPr>
          <p:cNvSpPr>
            <a:spLocks noGrp="1"/>
          </p:cNvSpPr>
          <p:nvPr>
            <p:ph sz="half" idx="2"/>
          </p:nvPr>
        </p:nvSpPr>
        <p:spPr>
          <a:xfrm>
            <a:off x="836612" y="2356219"/>
            <a:ext cx="5157787" cy="3684588"/>
          </a:xfrm>
        </p:spPr>
        <p:txBody>
          <a:bodyPr>
            <a:normAutofit fontScale="92500" lnSpcReduction="20000"/>
          </a:bodyPr>
          <a:lstStyle/>
          <a:p>
            <a:r>
              <a:rPr lang="en-US" dirty="0"/>
              <a:t>Canonical examples is an N-Gram based model</a:t>
            </a:r>
          </a:p>
          <a:p>
            <a:pPr lvl="1"/>
            <a:r>
              <a:rPr lang="en-US" dirty="0"/>
              <a:t>Markov Assumption</a:t>
            </a:r>
          </a:p>
          <a:p>
            <a:pPr marL="457200" lvl="1" indent="0">
              <a:buNone/>
            </a:pPr>
            <a:endParaRPr lang="en-US" dirty="0"/>
          </a:p>
          <a:p>
            <a:endParaRPr lang="en-US" dirty="0"/>
          </a:p>
          <a:p>
            <a:pPr lvl="1"/>
            <a:r>
              <a:rPr lang="en-US" dirty="0"/>
              <a:t>Bigram, Trigram, </a:t>
            </a:r>
            <a:r>
              <a:rPr lang="en-US" dirty="0" err="1"/>
              <a:t>etc</a:t>
            </a:r>
            <a:r>
              <a:rPr lang="en-US" dirty="0"/>
              <a:t>… (Markov property)</a:t>
            </a:r>
          </a:p>
          <a:p>
            <a:r>
              <a:rPr lang="en-US" dirty="0"/>
              <a:t>Statistics learned from corpus</a:t>
            </a:r>
          </a:p>
          <a:p>
            <a:r>
              <a:rPr lang="en-US" dirty="0"/>
              <a:t>Never played a central role in NLP</a:t>
            </a:r>
          </a:p>
          <a:p>
            <a:r>
              <a:rPr lang="en-US" dirty="0"/>
              <a:t>Been around since at least the 1950s…</a:t>
            </a:r>
          </a:p>
          <a:p>
            <a:endParaRPr lang="en-US" dirty="0"/>
          </a:p>
        </p:txBody>
      </p:sp>
      <p:sp>
        <p:nvSpPr>
          <p:cNvPr id="6" name="Text Placeholder 5">
            <a:extLst>
              <a:ext uri="{FF2B5EF4-FFF2-40B4-BE49-F238E27FC236}">
                <a16:creationId xmlns:a16="http://schemas.microsoft.com/office/drawing/2014/main" id="{C5D8FCD6-13E2-4742-B226-EF67BB3F00B9}"/>
              </a:ext>
            </a:extLst>
          </p:cNvPr>
          <p:cNvSpPr>
            <a:spLocks noGrp="1"/>
          </p:cNvSpPr>
          <p:nvPr>
            <p:ph type="body" sz="quarter" idx="3"/>
          </p:nvPr>
        </p:nvSpPr>
        <p:spPr>
          <a:xfrm>
            <a:off x="6169024" y="1532307"/>
            <a:ext cx="5183188" cy="823912"/>
          </a:xfrm>
        </p:spPr>
        <p:txBody>
          <a:bodyPr/>
          <a:lstStyle/>
          <a:p>
            <a:r>
              <a:rPr lang="en-US" dirty="0"/>
              <a:t>Neural Models</a:t>
            </a:r>
          </a:p>
        </p:txBody>
      </p:sp>
      <p:sp>
        <p:nvSpPr>
          <p:cNvPr id="7" name="Content Placeholder 6">
            <a:extLst>
              <a:ext uri="{FF2B5EF4-FFF2-40B4-BE49-F238E27FC236}">
                <a16:creationId xmlns:a16="http://schemas.microsoft.com/office/drawing/2014/main" id="{3EE6F9A4-D93A-1C41-B245-CDC696DBAF30}"/>
              </a:ext>
            </a:extLst>
          </p:cNvPr>
          <p:cNvSpPr>
            <a:spLocks noGrp="1"/>
          </p:cNvSpPr>
          <p:nvPr>
            <p:ph sz="quarter" idx="4"/>
          </p:nvPr>
        </p:nvSpPr>
        <p:spPr>
          <a:xfrm>
            <a:off x="6169024" y="2356219"/>
            <a:ext cx="5183188" cy="3684588"/>
          </a:xfrm>
        </p:spPr>
        <p:txBody>
          <a:bodyPr>
            <a:normAutofit fontScale="92500" lnSpcReduction="20000"/>
          </a:bodyPr>
          <a:lstStyle/>
          <a:p>
            <a:r>
              <a:rPr lang="en-US" dirty="0"/>
              <a:t>Emerged from the “Deep Learning” revolution in the 2010s</a:t>
            </a:r>
          </a:p>
          <a:p>
            <a:r>
              <a:rPr lang="en-US" dirty="0"/>
              <a:t>Initial focus on RNNs (LSTM &amp; GRUs), now Transformers</a:t>
            </a:r>
          </a:p>
          <a:p>
            <a:r>
              <a:rPr lang="en-US" dirty="0"/>
              <a:t>May or may provide a probability distribution, but can learns to predict one and can be used as a “drop-in replacement” for one</a:t>
            </a:r>
          </a:p>
          <a:p>
            <a:r>
              <a:rPr lang="en-US" dirty="0"/>
              <a:t>Generates predictions useful for a variety of NLP tasks, “Foundational Models”</a:t>
            </a:r>
          </a:p>
        </p:txBody>
      </p:sp>
      <p:graphicFrame>
        <p:nvGraphicFramePr>
          <p:cNvPr id="3" name="Object 4">
            <a:extLst>
              <a:ext uri="{FF2B5EF4-FFF2-40B4-BE49-F238E27FC236}">
                <a16:creationId xmlns:a16="http://schemas.microsoft.com/office/drawing/2014/main" id="{047E84D0-4BD7-0D1D-6946-F60801CFBB41}"/>
              </a:ext>
            </a:extLst>
          </p:cNvPr>
          <p:cNvGraphicFramePr>
            <a:graphicFrameLocks noChangeAspect="1"/>
          </p:cNvGraphicFramePr>
          <p:nvPr>
            <p:extLst>
              <p:ext uri="{D42A27DB-BD31-4B8C-83A1-F6EECF244321}">
                <p14:modId xmlns:p14="http://schemas.microsoft.com/office/powerpoint/2010/main" val="3842616097"/>
              </p:ext>
            </p:extLst>
          </p:nvPr>
        </p:nvGraphicFramePr>
        <p:xfrm>
          <a:off x="1404722" y="3489864"/>
          <a:ext cx="4327999" cy="662498"/>
        </p:xfrm>
        <a:graphic>
          <a:graphicData uri="http://schemas.openxmlformats.org/presentationml/2006/ole">
            <mc:AlternateContent xmlns:mc="http://schemas.openxmlformats.org/markup-compatibility/2006">
              <mc:Choice xmlns:v="urn:schemas-microsoft-com:vml" Requires="v">
                <p:oleObj name="Equation" r:id="rId3" imgW="2336800" imgH="355600" progId="Equation.3">
                  <p:embed/>
                </p:oleObj>
              </mc:Choice>
              <mc:Fallback>
                <p:oleObj name="Equation" r:id="rId3" imgW="2336800" imgH="3556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722" y="3489864"/>
                        <a:ext cx="4327999" cy="66249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731848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FF67F7A9-6392-BD77-3EE3-7E40BA81F310}"/>
              </a:ext>
            </a:extLst>
          </p:cNvPr>
          <p:cNvGraphicFramePr>
            <a:graphicFrameLocks/>
          </p:cNvGraphicFramePr>
          <p:nvPr/>
        </p:nvGraphicFramePr>
        <p:xfrm>
          <a:off x="1364628" y="633754"/>
          <a:ext cx="9462744" cy="55904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3894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GPT-4 Is Coming – What We Know So Far">
            <a:extLst>
              <a:ext uri="{FF2B5EF4-FFF2-40B4-BE49-F238E27FC236}">
                <a16:creationId xmlns:a16="http://schemas.microsoft.com/office/drawing/2014/main" id="{93364696-9085-340A-5554-F7704FC93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2E5DFC-A33E-89C6-1169-D69FDF5737F5}"/>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hlinkClick r:id="rId4"/>
            </a:endParaRPr>
          </a:p>
          <a:p>
            <a:pPr indent="-228600">
              <a:lnSpc>
                <a:spcPct val="90000"/>
              </a:lnSpc>
              <a:spcAft>
                <a:spcPts val="600"/>
              </a:spcAft>
              <a:buFont typeface="Arial" panose="020B0604020202020204" pitchFamily="34" charset="0"/>
              <a:buChar char="•"/>
            </a:pPr>
            <a:endParaRPr lang="en-US" sz="1700" dirty="0"/>
          </a:p>
        </p:txBody>
      </p:sp>
      <p:sp>
        <p:nvSpPr>
          <p:cNvPr id="4" name="Title 3">
            <a:extLst>
              <a:ext uri="{FF2B5EF4-FFF2-40B4-BE49-F238E27FC236}">
                <a16:creationId xmlns:a16="http://schemas.microsoft.com/office/drawing/2014/main" id="{E7E912CE-657C-A0E3-2D29-CA645B28FB02}"/>
              </a:ext>
            </a:extLst>
          </p:cNvPr>
          <p:cNvSpPr>
            <a:spLocks noGrp="1"/>
          </p:cNvSpPr>
          <p:nvPr>
            <p:ph type="title"/>
          </p:nvPr>
        </p:nvSpPr>
        <p:spPr>
          <a:xfrm>
            <a:off x="607541" y="269906"/>
            <a:ext cx="10515600" cy="1325563"/>
          </a:xfrm>
        </p:spPr>
        <p:txBody>
          <a:bodyPr/>
          <a:lstStyle/>
          <a:p>
            <a:r>
              <a:rPr lang="en-US" dirty="0">
                <a:solidFill>
                  <a:schemeClr val="bg1"/>
                </a:solidFill>
              </a:rPr>
              <a:t>GPT-4</a:t>
            </a:r>
          </a:p>
        </p:txBody>
      </p:sp>
      <p:sp>
        <p:nvSpPr>
          <p:cNvPr id="6" name="TextBox 5">
            <a:extLst>
              <a:ext uri="{FF2B5EF4-FFF2-40B4-BE49-F238E27FC236}">
                <a16:creationId xmlns:a16="http://schemas.microsoft.com/office/drawing/2014/main" id="{DB525921-8832-13FD-013B-58ED926C2F5A}"/>
              </a:ext>
            </a:extLst>
          </p:cNvPr>
          <p:cNvSpPr txBox="1"/>
          <p:nvPr/>
        </p:nvSpPr>
        <p:spPr>
          <a:xfrm>
            <a:off x="9102811" y="6169709"/>
            <a:ext cx="3089189" cy="646331"/>
          </a:xfrm>
          <a:prstGeom prst="rect">
            <a:avLst/>
          </a:prstGeom>
          <a:noFill/>
        </p:spPr>
        <p:txBody>
          <a:bodyPr wrap="square">
            <a:spAutoFit/>
          </a:bodyPr>
          <a:lstStyle/>
          <a:p>
            <a:r>
              <a:rPr lang="en-US" sz="1200" dirty="0">
                <a:hlinkClick r:id="rId4"/>
              </a:rPr>
              <a:t>https://www.forbes.com/sites/bernardmarr/2023/02/24/gpt-4-is-coming--what-we-know-so-far/?sh=5a5c86546c2d</a:t>
            </a:r>
            <a:endParaRPr lang="en-US" sz="1200" dirty="0"/>
          </a:p>
        </p:txBody>
      </p:sp>
    </p:spTree>
    <p:extLst>
      <p:ext uri="{BB962C8B-B14F-4D97-AF65-F5344CB8AC3E}">
        <p14:creationId xmlns:p14="http://schemas.microsoft.com/office/powerpoint/2010/main" val="3487771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57AAEA-B28D-6E8E-CF54-CFA57E4F34B8}"/>
              </a:ext>
            </a:extLst>
          </p:cNvPr>
          <p:cNvSpPr>
            <a:spLocks noGrp="1"/>
          </p:cNvSpPr>
          <p:nvPr>
            <p:ph type="title"/>
          </p:nvPr>
        </p:nvSpPr>
        <p:spPr/>
        <p:txBody>
          <a:bodyPr/>
          <a:lstStyle/>
          <a:p>
            <a:r>
              <a:rPr lang="en-US" dirty="0"/>
              <a:t>GPT-4</a:t>
            </a:r>
          </a:p>
        </p:txBody>
      </p:sp>
      <p:sp>
        <p:nvSpPr>
          <p:cNvPr id="6" name="Content Placeholder 5">
            <a:extLst>
              <a:ext uri="{FF2B5EF4-FFF2-40B4-BE49-F238E27FC236}">
                <a16:creationId xmlns:a16="http://schemas.microsoft.com/office/drawing/2014/main" id="{84FD00AF-C64B-A886-87DF-6B0528F757C0}"/>
              </a:ext>
            </a:extLst>
          </p:cNvPr>
          <p:cNvSpPr>
            <a:spLocks noGrp="1"/>
          </p:cNvSpPr>
          <p:nvPr>
            <p:ph idx="1"/>
          </p:nvPr>
        </p:nvSpPr>
        <p:spPr/>
        <p:txBody>
          <a:bodyPr/>
          <a:lstStyle/>
          <a:p>
            <a:r>
              <a:rPr lang="en-US" dirty="0">
                <a:effectLst/>
                <a:latin typeface="Arial" panose="020B0604020202020204" pitchFamily="34" charset="0"/>
              </a:rPr>
              <a:t>“Given both the competitive landscape and the safety implications of large-scale models like GPT-4, this report</a:t>
            </a:r>
            <a:br>
              <a:rPr lang="en-US" dirty="0"/>
            </a:br>
            <a:r>
              <a:rPr lang="en-US" dirty="0">
                <a:effectLst/>
                <a:latin typeface="Arial" panose="020B0604020202020204" pitchFamily="34" charset="0"/>
              </a:rPr>
              <a:t>contains no further details about the architecture (including model size), hardware, training compute, dataset construction, training method, or similar”</a:t>
            </a:r>
          </a:p>
          <a:p>
            <a:r>
              <a:rPr lang="en-US" dirty="0">
                <a:latin typeface="Arial" panose="020B0604020202020204" pitchFamily="34" charset="0"/>
              </a:rPr>
              <a:t>Capabilities however are detailed in technical and available to use with </a:t>
            </a:r>
            <a:r>
              <a:rPr lang="en-US" dirty="0" err="1">
                <a:latin typeface="Arial" panose="020B0604020202020204" pitchFamily="34" charset="0"/>
              </a:rPr>
              <a:t>GPTPlus</a:t>
            </a:r>
            <a:r>
              <a:rPr lang="en-US" dirty="0">
                <a:latin typeface="Arial" panose="020B0604020202020204" pitchFamily="34" charset="0"/>
              </a:rPr>
              <a:t> subscription</a:t>
            </a:r>
            <a:endParaRPr lang="en-US" dirty="0"/>
          </a:p>
        </p:txBody>
      </p:sp>
      <p:sp>
        <p:nvSpPr>
          <p:cNvPr id="8" name="TextBox 7">
            <a:extLst>
              <a:ext uri="{FF2B5EF4-FFF2-40B4-BE49-F238E27FC236}">
                <a16:creationId xmlns:a16="http://schemas.microsoft.com/office/drawing/2014/main" id="{2711D53E-78CC-AECC-E875-C61D69F1628B}"/>
              </a:ext>
            </a:extLst>
          </p:cNvPr>
          <p:cNvSpPr txBox="1"/>
          <p:nvPr/>
        </p:nvSpPr>
        <p:spPr>
          <a:xfrm>
            <a:off x="0" y="6311900"/>
            <a:ext cx="6098058" cy="369332"/>
          </a:xfrm>
          <a:prstGeom prst="rect">
            <a:avLst/>
          </a:prstGeom>
          <a:noFill/>
        </p:spPr>
        <p:txBody>
          <a:bodyPr wrap="square">
            <a:spAutoFit/>
          </a:bodyPr>
          <a:lstStyle/>
          <a:p>
            <a:r>
              <a:rPr lang="en-US" dirty="0"/>
              <a:t>https://</a:t>
            </a:r>
            <a:r>
              <a:rPr lang="en-US" dirty="0" err="1"/>
              <a:t>cdn.openai.com</a:t>
            </a:r>
            <a:r>
              <a:rPr lang="en-US" dirty="0"/>
              <a:t>/papers/gpt-4.pdf</a:t>
            </a:r>
          </a:p>
        </p:txBody>
      </p:sp>
    </p:spTree>
    <p:extLst>
      <p:ext uri="{BB962C8B-B14F-4D97-AF65-F5344CB8AC3E}">
        <p14:creationId xmlns:p14="http://schemas.microsoft.com/office/powerpoint/2010/main" val="20990821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27652D-4C37-05CB-763B-F8F81C64E225}"/>
              </a:ext>
            </a:extLst>
          </p:cNvPr>
          <p:cNvSpPr txBox="1"/>
          <p:nvPr/>
        </p:nvSpPr>
        <p:spPr>
          <a:xfrm>
            <a:off x="124691" y="6361607"/>
            <a:ext cx="3865418" cy="369332"/>
          </a:xfrm>
          <a:prstGeom prst="rect">
            <a:avLst/>
          </a:prstGeom>
          <a:noFill/>
        </p:spPr>
        <p:txBody>
          <a:bodyPr wrap="square">
            <a:spAutoFit/>
          </a:bodyPr>
          <a:lstStyle/>
          <a:p>
            <a:r>
              <a:rPr lang="en-US" dirty="0">
                <a:hlinkClick r:id="rId3"/>
              </a:rPr>
              <a:t>https://openai.com/research/gpt-4</a:t>
            </a:r>
            <a:endParaRPr lang="en-US" dirty="0"/>
          </a:p>
        </p:txBody>
      </p:sp>
      <p:pic>
        <p:nvPicPr>
          <p:cNvPr id="9" name="Picture 8">
            <a:extLst>
              <a:ext uri="{FF2B5EF4-FFF2-40B4-BE49-F238E27FC236}">
                <a16:creationId xmlns:a16="http://schemas.microsoft.com/office/drawing/2014/main" id="{852A0A20-DE62-B21C-3D66-1F82A2FEFE2F}"/>
              </a:ext>
            </a:extLst>
          </p:cNvPr>
          <p:cNvPicPr>
            <a:picLocks noChangeAspect="1"/>
          </p:cNvPicPr>
          <p:nvPr/>
        </p:nvPicPr>
        <p:blipFill>
          <a:blip r:embed="rId4"/>
          <a:stretch>
            <a:fillRect/>
          </a:stretch>
        </p:blipFill>
        <p:spPr>
          <a:xfrm>
            <a:off x="418070" y="127061"/>
            <a:ext cx="7772400" cy="6040067"/>
          </a:xfrm>
          <a:prstGeom prst="rect">
            <a:avLst/>
          </a:prstGeom>
        </p:spPr>
      </p:pic>
      <p:sp>
        <p:nvSpPr>
          <p:cNvPr id="11" name="TextBox 10">
            <a:extLst>
              <a:ext uri="{FF2B5EF4-FFF2-40B4-BE49-F238E27FC236}">
                <a16:creationId xmlns:a16="http://schemas.microsoft.com/office/drawing/2014/main" id="{9121ADF3-FB5D-755C-DD1F-3A8B653C9CAE}"/>
              </a:ext>
            </a:extLst>
          </p:cNvPr>
          <p:cNvSpPr txBox="1"/>
          <p:nvPr/>
        </p:nvSpPr>
        <p:spPr>
          <a:xfrm>
            <a:off x="8201892" y="242661"/>
            <a:ext cx="3992165" cy="6463308"/>
          </a:xfrm>
          <a:prstGeom prst="rect">
            <a:avLst/>
          </a:prstGeom>
          <a:noFill/>
        </p:spPr>
        <p:txBody>
          <a:bodyPr wrap="square">
            <a:spAutoFit/>
          </a:bodyPr>
          <a:lstStyle/>
          <a:p>
            <a:r>
              <a:rPr lang="en-US" dirty="0">
                <a:effectLst/>
                <a:latin typeface="Arial" panose="020B0604020202020204" pitchFamily="34" charset="0"/>
              </a:rPr>
              <a:t>Table 2. Performance of GPT-4 on academic benchmarks. We compare GPT-4 alongside the best</a:t>
            </a:r>
            <a:br>
              <a:rPr lang="en-US" dirty="0"/>
            </a:br>
            <a:r>
              <a:rPr lang="en-US" dirty="0">
                <a:effectLst/>
                <a:latin typeface="Arial" panose="020B0604020202020204" pitchFamily="34" charset="0"/>
              </a:rPr>
              <a:t>SOTA (with benchmark-specific training) and the best SOTA for an LM evaluated few-shot. GPT-4</a:t>
            </a:r>
            <a:br>
              <a:rPr lang="en-US" dirty="0"/>
            </a:br>
            <a:r>
              <a:rPr lang="en-US" dirty="0">
                <a:effectLst/>
                <a:latin typeface="Arial" panose="020B0604020202020204" pitchFamily="34" charset="0"/>
              </a:rPr>
              <a:t>outperforms existing LMs on all benchmarks, and beats SOTA with benchmark-specific training on all</a:t>
            </a:r>
            <a:br>
              <a:rPr lang="en-US" dirty="0"/>
            </a:br>
            <a:r>
              <a:rPr lang="en-US" dirty="0">
                <a:effectLst/>
                <a:latin typeface="Arial" panose="020B0604020202020204" pitchFamily="34" charset="0"/>
              </a:rPr>
              <a:t>datasets except DROP. For each task we report GPT-4’s performance along with the few-shot method</a:t>
            </a:r>
            <a:br>
              <a:rPr lang="en-US" dirty="0"/>
            </a:br>
            <a:r>
              <a:rPr lang="en-US" dirty="0">
                <a:effectLst/>
                <a:latin typeface="Arial" panose="020B0604020202020204" pitchFamily="34" charset="0"/>
              </a:rPr>
              <a:t>used to evaluate. For GSM-8K, we included part of the training set in the GPT-4 pre-training mix</a:t>
            </a:r>
            <a:br>
              <a:rPr lang="en-US" dirty="0"/>
            </a:br>
            <a:r>
              <a:rPr lang="en-US" dirty="0">
                <a:effectLst/>
                <a:latin typeface="Arial" panose="020B0604020202020204" pitchFamily="34" charset="0"/>
              </a:rPr>
              <a:t>(see Appendix E), and we use chain-of-thought prompting [11] when evaluating. For multiple-choice</a:t>
            </a:r>
            <a:br>
              <a:rPr lang="en-US" dirty="0"/>
            </a:br>
            <a:r>
              <a:rPr lang="en-US" dirty="0">
                <a:effectLst/>
                <a:latin typeface="Arial" panose="020B0604020202020204" pitchFamily="34" charset="0"/>
              </a:rPr>
              <a:t>questions, we present all answers (ABCD) to the model and ask it to choose the letter of the answer,</a:t>
            </a:r>
            <a:br>
              <a:rPr lang="en-US" dirty="0"/>
            </a:br>
            <a:r>
              <a:rPr lang="en-US" dirty="0">
                <a:effectLst/>
                <a:latin typeface="Arial" panose="020B0604020202020204" pitchFamily="34" charset="0"/>
              </a:rPr>
              <a:t>similarly to how a human would solve such a problem.</a:t>
            </a:r>
            <a:endParaRPr lang="en-US" dirty="0"/>
          </a:p>
        </p:txBody>
      </p:sp>
    </p:spTree>
    <p:extLst>
      <p:ext uri="{BB962C8B-B14F-4D97-AF65-F5344CB8AC3E}">
        <p14:creationId xmlns:p14="http://schemas.microsoft.com/office/powerpoint/2010/main" val="1103340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B3ADEF-1F3A-8C75-866D-5FB659490CF1}"/>
              </a:ext>
            </a:extLst>
          </p:cNvPr>
          <p:cNvPicPr>
            <a:picLocks noChangeAspect="1"/>
          </p:cNvPicPr>
          <p:nvPr/>
        </p:nvPicPr>
        <p:blipFill>
          <a:blip r:embed="rId3"/>
          <a:stretch>
            <a:fillRect/>
          </a:stretch>
        </p:blipFill>
        <p:spPr>
          <a:xfrm>
            <a:off x="2209800" y="177761"/>
            <a:ext cx="7772400" cy="6502477"/>
          </a:xfrm>
          <a:prstGeom prst="rect">
            <a:avLst/>
          </a:prstGeom>
        </p:spPr>
      </p:pic>
      <p:pic>
        <p:nvPicPr>
          <p:cNvPr id="5" name="Picture 4">
            <a:extLst>
              <a:ext uri="{FF2B5EF4-FFF2-40B4-BE49-F238E27FC236}">
                <a16:creationId xmlns:a16="http://schemas.microsoft.com/office/drawing/2014/main" id="{4C043877-5AD7-BAA3-E0E2-005CC1A21CB6}"/>
              </a:ext>
            </a:extLst>
          </p:cNvPr>
          <p:cNvPicPr>
            <a:picLocks noChangeAspect="1"/>
          </p:cNvPicPr>
          <p:nvPr/>
        </p:nvPicPr>
        <p:blipFill>
          <a:blip r:embed="rId4"/>
          <a:stretch>
            <a:fillRect/>
          </a:stretch>
        </p:blipFill>
        <p:spPr>
          <a:xfrm>
            <a:off x="678873" y="275805"/>
            <a:ext cx="11217956" cy="6404433"/>
          </a:xfrm>
          <a:prstGeom prst="rect">
            <a:avLst/>
          </a:prstGeom>
        </p:spPr>
      </p:pic>
    </p:spTree>
    <p:extLst>
      <p:ext uri="{BB962C8B-B14F-4D97-AF65-F5344CB8AC3E}">
        <p14:creationId xmlns:p14="http://schemas.microsoft.com/office/powerpoint/2010/main" val="38704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32352935-55c6bf7c-3958-406e-8610-0913475a0b05.mp4">
            <a:hlinkClick r:id="" action="ppaction://media"/>
            <a:extLst>
              <a:ext uri="{FF2B5EF4-FFF2-40B4-BE49-F238E27FC236}">
                <a16:creationId xmlns:a16="http://schemas.microsoft.com/office/drawing/2014/main" id="{0236855E-5F6D-1DC7-4F98-73D5AC9EE8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491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8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C2E7147A-8A33-99EC-5CE1-7921A33DC309}"/>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61C417-A0BB-BCCC-3085-5742A348D6C0}"/>
              </a:ext>
            </a:extLst>
          </p:cNvPr>
          <p:cNvSpPr>
            <a:spLocks noGrp="1"/>
          </p:cNvSpPr>
          <p:nvPr>
            <p:ph type="title"/>
          </p:nvPr>
        </p:nvSpPr>
        <p:spPr>
          <a:xfrm>
            <a:off x="838200" y="365125"/>
            <a:ext cx="3822189" cy="1899912"/>
          </a:xfrm>
        </p:spPr>
        <p:txBody>
          <a:bodyPr>
            <a:normAutofit/>
          </a:bodyPr>
          <a:lstStyle/>
          <a:p>
            <a:r>
              <a:rPr lang="en-US" sz="4000"/>
              <a:t>Possible Health Care Applications</a:t>
            </a:r>
          </a:p>
        </p:txBody>
      </p:sp>
      <p:sp>
        <p:nvSpPr>
          <p:cNvPr id="3" name="Content Placeholder 2">
            <a:extLst>
              <a:ext uri="{FF2B5EF4-FFF2-40B4-BE49-F238E27FC236}">
                <a16:creationId xmlns:a16="http://schemas.microsoft.com/office/drawing/2014/main" id="{59AC3988-B60B-4813-9C3C-8A9F6B859CC2}"/>
              </a:ext>
            </a:extLst>
          </p:cNvPr>
          <p:cNvSpPr>
            <a:spLocks noGrp="1"/>
          </p:cNvSpPr>
          <p:nvPr>
            <p:ph idx="1"/>
          </p:nvPr>
        </p:nvSpPr>
        <p:spPr>
          <a:xfrm>
            <a:off x="838200" y="2434201"/>
            <a:ext cx="3822189" cy="3742762"/>
          </a:xfrm>
        </p:spPr>
        <p:txBody>
          <a:bodyPr>
            <a:normAutofit lnSpcReduction="10000"/>
          </a:bodyPr>
          <a:lstStyle/>
          <a:p>
            <a:r>
              <a:rPr lang="en-US" sz="2000" dirty="0"/>
              <a:t>Training (and cheating)</a:t>
            </a:r>
          </a:p>
          <a:p>
            <a:r>
              <a:rPr lang="en-US" sz="2000" dirty="0"/>
              <a:t>Summarization and Chart Review</a:t>
            </a:r>
          </a:p>
          <a:p>
            <a:r>
              <a:rPr lang="en-US" sz="2000" dirty="0"/>
              <a:t>Billing and Coding</a:t>
            </a:r>
          </a:p>
          <a:p>
            <a:r>
              <a:rPr lang="en-US" sz="2000" dirty="0"/>
              <a:t>Draft letter recommendation letter</a:t>
            </a:r>
          </a:p>
          <a:p>
            <a:r>
              <a:rPr lang="en-US" sz="2000" dirty="0"/>
              <a:t>Insurance Pre-approval / Notes</a:t>
            </a:r>
          </a:p>
          <a:p>
            <a:r>
              <a:rPr lang="en-US" sz="2000" dirty="0"/>
              <a:t>Systematic Reviews</a:t>
            </a:r>
          </a:p>
          <a:p>
            <a:r>
              <a:rPr lang="en-US" sz="2000" dirty="0"/>
              <a:t>Paper editing including translation</a:t>
            </a:r>
          </a:p>
          <a:p>
            <a:r>
              <a:rPr lang="en-US" sz="2000" dirty="0"/>
              <a:t>Robots (multi-modality)</a:t>
            </a:r>
          </a:p>
        </p:txBody>
      </p:sp>
    </p:spTree>
    <p:extLst>
      <p:ext uri="{BB962C8B-B14F-4D97-AF65-F5344CB8AC3E}">
        <p14:creationId xmlns:p14="http://schemas.microsoft.com/office/powerpoint/2010/main" val="3727279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0146-6076-2F5B-3E2E-5FE09F9D5693}"/>
              </a:ext>
            </a:extLst>
          </p:cNvPr>
          <p:cNvSpPr>
            <a:spLocks noGrp="1"/>
          </p:cNvSpPr>
          <p:nvPr>
            <p:ph type="title"/>
          </p:nvPr>
        </p:nvSpPr>
        <p:spPr/>
        <p:txBody>
          <a:bodyPr/>
          <a:lstStyle/>
          <a:p>
            <a:r>
              <a:rPr lang="en-US" dirty="0"/>
              <a:t>Last Application: Doing your talk for you?</a:t>
            </a:r>
          </a:p>
        </p:txBody>
      </p:sp>
      <p:sp>
        <p:nvSpPr>
          <p:cNvPr id="3" name="Content Placeholder 2">
            <a:extLst>
              <a:ext uri="{FF2B5EF4-FFF2-40B4-BE49-F238E27FC236}">
                <a16:creationId xmlns:a16="http://schemas.microsoft.com/office/drawing/2014/main" id="{6083DEE0-20FE-1F4A-D117-8E457625C1F4}"/>
              </a:ext>
            </a:extLst>
          </p:cNvPr>
          <p:cNvSpPr>
            <a:spLocks noGrp="1"/>
          </p:cNvSpPr>
          <p:nvPr>
            <p:ph idx="1"/>
          </p:nvPr>
        </p:nvSpPr>
        <p:spPr/>
        <p:txBody>
          <a:bodyPr/>
          <a:lstStyle/>
          <a:p>
            <a:r>
              <a:rPr lang="en-US" dirty="0"/>
              <a:t>“Create text for presentation slides discussing RLHF that can be copied and pasted into PowerPoint. The target audience is PhD/Masters/postdoc trainees interested in learning AI.”</a:t>
            </a:r>
          </a:p>
          <a:p>
            <a:r>
              <a:rPr lang="en-US" dirty="0"/>
              <a:t>See </a:t>
            </a:r>
            <a:r>
              <a:rPr lang="en-US" dirty="0">
                <a:hlinkClick r:id="rId3"/>
              </a:rPr>
              <a:t>https://github.com/u-brite/rlhf_attis2023/blob/main/RLHF_ChatGPTGeneratedTalk.docx</a:t>
            </a:r>
            <a:r>
              <a:rPr lang="en-US" dirty="0"/>
              <a:t> in tutorial repository</a:t>
            </a:r>
          </a:p>
          <a:p>
            <a:r>
              <a:rPr lang="en-US" dirty="0"/>
              <a:t>Let me know if I am out of a job!</a:t>
            </a:r>
          </a:p>
        </p:txBody>
      </p:sp>
    </p:spTree>
    <p:extLst>
      <p:ext uri="{BB962C8B-B14F-4D97-AF65-F5344CB8AC3E}">
        <p14:creationId xmlns:p14="http://schemas.microsoft.com/office/powerpoint/2010/main" val="849608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452CA4-4671-778D-618B-3A9A3F4C1114}"/>
              </a:ext>
            </a:extLst>
          </p:cNvPr>
          <p:cNvSpPr>
            <a:spLocks noGrp="1"/>
          </p:cNvSpPr>
          <p:nvPr>
            <p:ph type="title"/>
          </p:nvPr>
        </p:nvSpPr>
        <p:spPr/>
        <p:txBody>
          <a:bodyPr/>
          <a:lstStyle/>
          <a:p>
            <a:r>
              <a:rPr lang="en-US" dirty="0"/>
              <a:t>Credits and Discussion</a:t>
            </a:r>
          </a:p>
        </p:txBody>
      </p:sp>
      <p:sp>
        <p:nvSpPr>
          <p:cNvPr id="4" name="Content Placeholder 3">
            <a:extLst>
              <a:ext uri="{FF2B5EF4-FFF2-40B4-BE49-F238E27FC236}">
                <a16:creationId xmlns:a16="http://schemas.microsoft.com/office/drawing/2014/main" id="{7CC505EA-3951-9B32-E26F-D118BBBC33FF}"/>
              </a:ext>
            </a:extLst>
          </p:cNvPr>
          <p:cNvSpPr>
            <a:spLocks noGrp="1"/>
          </p:cNvSpPr>
          <p:nvPr>
            <p:ph idx="1"/>
          </p:nvPr>
        </p:nvSpPr>
        <p:spPr/>
        <p:txBody>
          <a:bodyPr/>
          <a:lstStyle/>
          <a:p>
            <a:r>
              <a:rPr lang="en-US" dirty="0"/>
              <a:t>Hugging Face and TRL project</a:t>
            </a:r>
            <a:endParaRPr lang="en-US" dirty="0">
              <a:hlinkClick r:id="rId2"/>
            </a:endParaRPr>
          </a:p>
          <a:p>
            <a:pPr lvl="1"/>
            <a:r>
              <a:rPr lang="en-US" dirty="0">
                <a:hlinkClick r:id="rId2"/>
              </a:rPr>
              <a:t>https://huggingface.co/blog/rlhf</a:t>
            </a:r>
            <a:endParaRPr lang="en-US" dirty="0"/>
          </a:p>
          <a:p>
            <a:r>
              <a:rPr lang="en-US" dirty="0"/>
              <a:t>Shan Chen</a:t>
            </a:r>
          </a:p>
          <a:p>
            <a:r>
              <a:rPr lang="en-US" dirty="0"/>
              <a:t>GPT-2/GPT-3 Information</a:t>
            </a:r>
          </a:p>
        </p:txBody>
      </p:sp>
    </p:spTree>
    <p:extLst>
      <p:ext uri="{BB962C8B-B14F-4D97-AF65-F5344CB8AC3E}">
        <p14:creationId xmlns:p14="http://schemas.microsoft.com/office/powerpoint/2010/main" val="4174496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A443D2-D4C7-8E58-C50B-AA13628CB155}"/>
              </a:ext>
            </a:extLst>
          </p:cNvPr>
          <p:cNvSpPr>
            <a:spLocks noGrp="1"/>
          </p:cNvSpPr>
          <p:nvPr>
            <p:ph type="title"/>
          </p:nvPr>
        </p:nvSpPr>
        <p:spPr/>
        <p:txBody>
          <a:bodyPr/>
          <a:lstStyle/>
          <a:p>
            <a:r>
              <a:rPr lang="en-US" dirty="0"/>
              <a:t>END</a:t>
            </a:r>
          </a:p>
        </p:txBody>
      </p:sp>
    </p:spTree>
    <p:extLst>
      <p:ext uri="{BB962C8B-B14F-4D97-AF65-F5344CB8AC3E}">
        <p14:creationId xmlns:p14="http://schemas.microsoft.com/office/powerpoint/2010/main" val="314270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739D92-9AE6-0461-B9FD-6786A08EADE2}"/>
              </a:ext>
            </a:extLst>
          </p:cNvPr>
          <p:cNvSpPr>
            <a:spLocks noGrp="1"/>
          </p:cNvSpPr>
          <p:nvPr>
            <p:ph type="title"/>
          </p:nvPr>
        </p:nvSpPr>
        <p:spPr/>
        <p:txBody>
          <a:bodyPr/>
          <a:lstStyle/>
          <a:p>
            <a:r>
              <a:rPr lang="en-US" dirty="0"/>
              <a:t>Fundamentals: </a:t>
            </a:r>
            <a:r>
              <a:rPr lang="en-US" dirty="0" err="1"/>
              <a:t>ChatGPT</a:t>
            </a:r>
            <a:r>
              <a:rPr lang="en-US" dirty="0"/>
              <a:t> Setting the Stage</a:t>
            </a:r>
          </a:p>
        </p:txBody>
      </p:sp>
      <p:sp>
        <p:nvSpPr>
          <p:cNvPr id="10" name="Content Placeholder 9">
            <a:extLst>
              <a:ext uri="{FF2B5EF4-FFF2-40B4-BE49-F238E27FC236}">
                <a16:creationId xmlns:a16="http://schemas.microsoft.com/office/drawing/2014/main" id="{A010A023-3A72-EE1C-12BD-039BA8AB7533}"/>
              </a:ext>
            </a:extLst>
          </p:cNvPr>
          <p:cNvSpPr>
            <a:spLocks noGrp="1"/>
          </p:cNvSpPr>
          <p:nvPr>
            <p:ph idx="1"/>
          </p:nvPr>
        </p:nvSpPr>
        <p:spPr>
          <a:xfrm>
            <a:off x="691116" y="1690688"/>
            <a:ext cx="7081284" cy="3805903"/>
          </a:xfrm>
        </p:spPr>
        <p:txBody>
          <a:bodyPr>
            <a:normAutofit/>
          </a:bodyPr>
          <a:lstStyle/>
          <a:p>
            <a:r>
              <a:rPr lang="en-US" dirty="0"/>
              <a:t>Neural Networks</a:t>
            </a:r>
          </a:p>
          <a:p>
            <a:r>
              <a:rPr lang="en-US" dirty="0"/>
              <a:t>Word Vectors</a:t>
            </a:r>
          </a:p>
          <a:p>
            <a:r>
              <a:rPr lang="en-US" dirty="0"/>
              <a:t>Transformers (Attention Mechanism)</a:t>
            </a:r>
          </a:p>
          <a:p>
            <a:r>
              <a:rPr lang="en-US" dirty="0"/>
              <a:t>GPT-2 / GPT-3</a:t>
            </a:r>
          </a:p>
          <a:p>
            <a:pPr lvl="1"/>
            <a:r>
              <a:rPr lang="en-US" dirty="0"/>
              <a:t>Architecture</a:t>
            </a:r>
          </a:p>
        </p:txBody>
      </p:sp>
      <p:pic>
        <p:nvPicPr>
          <p:cNvPr id="5122" name="Picture 2" descr="ChatGPT Has Accelerated the Flywheel">
            <a:extLst>
              <a:ext uri="{FF2B5EF4-FFF2-40B4-BE49-F238E27FC236}">
                <a16:creationId xmlns:a16="http://schemas.microsoft.com/office/drawing/2014/main" id="{B634B5CD-ABEC-DC1B-5134-DE689292B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282" y="1898650"/>
            <a:ext cx="4901434" cy="299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1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C95-A269-B56D-D99F-B96097014833}"/>
              </a:ext>
            </a:extLst>
          </p:cNvPr>
          <p:cNvSpPr>
            <a:spLocks noGrp="1"/>
          </p:cNvSpPr>
          <p:nvPr>
            <p:ph type="title"/>
          </p:nvPr>
        </p:nvSpPr>
        <p:spPr/>
        <p:txBody>
          <a:bodyPr/>
          <a:lstStyle/>
          <a:p>
            <a:r>
              <a:rPr lang="en-US" dirty="0"/>
              <a:t>Unused Slides</a:t>
            </a:r>
          </a:p>
        </p:txBody>
      </p:sp>
    </p:spTree>
    <p:extLst>
      <p:ext uri="{BB962C8B-B14F-4D97-AF65-F5344CB8AC3E}">
        <p14:creationId xmlns:p14="http://schemas.microsoft.com/office/powerpoint/2010/main" val="28323003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44A101-6551-6321-CF01-50F0F4FE1790}"/>
              </a:ext>
            </a:extLst>
          </p:cNvPr>
          <p:cNvSpPr>
            <a:spLocks noGrp="1"/>
          </p:cNvSpPr>
          <p:nvPr>
            <p:ph type="title"/>
          </p:nvPr>
        </p:nvSpPr>
        <p:spPr/>
        <p:txBody>
          <a:bodyPr>
            <a:noAutofit/>
          </a:bodyPr>
          <a:lstStyle/>
          <a:p>
            <a:r>
              <a:rPr lang="en-US" sz="4400" b="1" dirty="0"/>
              <a:t>Text to Image</a:t>
            </a:r>
          </a:p>
        </p:txBody>
      </p:sp>
      <p:sp>
        <p:nvSpPr>
          <p:cNvPr id="9" name="Text Placeholder 8">
            <a:extLst>
              <a:ext uri="{FF2B5EF4-FFF2-40B4-BE49-F238E27FC236}">
                <a16:creationId xmlns:a16="http://schemas.microsoft.com/office/drawing/2014/main" id="{38036EAA-7185-1EC4-6062-99367B5CAB84}"/>
              </a:ext>
            </a:extLst>
          </p:cNvPr>
          <p:cNvSpPr>
            <a:spLocks noGrp="1"/>
          </p:cNvSpPr>
          <p:nvPr>
            <p:ph type="body" sz="half" idx="2"/>
          </p:nvPr>
        </p:nvSpPr>
        <p:spPr>
          <a:xfrm>
            <a:off x="839788" y="2057399"/>
            <a:ext cx="4175557" cy="4121727"/>
          </a:xfrm>
        </p:spPr>
        <p:txBody>
          <a:bodyPr>
            <a:normAutofit lnSpcReduction="10000"/>
          </a:bodyPr>
          <a:lstStyle/>
          <a:p>
            <a:r>
              <a:rPr lang="en-US" sz="2800" u="sng" dirty="0"/>
              <a:t>Prompt:</a:t>
            </a:r>
          </a:p>
          <a:p>
            <a:pPr marL="457200" indent="-457200">
              <a:buFont typeface="Arial" panose="020B0604020202020204" pitchFamily="34" charset="0"/>
              <a:buChar char="•"/>
            </a:pPr>
            <a:r>
              <a:rPr lang="en-US" sz="2800" dirty="0"/>
              <a:t>“A roomful of scientists discussing large language models and reinforcement learning with human feedback at the University of Alabama at Birmingham”</a:t>
            </a:r>
          </a:p>
          <a:p>
            <a:pPr marL="457200" indent="-457200">
              <a:buFont typeface="Arial" panose="020B0604020202020204" pitchFamily="34" charset="0"/>
              <a:buChar char="•"/>
            </a:pPr>
            <a:r>
              <a:rPr lang="en-US" sz="2800" dirty="0"/>
              <a:t>“Abstract World” style</a:t>
            </a:r>
          </a:p>
          <a:p>
            <a:endParaRPr lang="en-US" dirty="0"/>
          </a:p>
        </p:txBody>
      </p:sp>
      <p:pic>
        <p:nvPicPr>
          <p:cNvPr id="3076" name="Picture 4" descr="A roomful of scientists discussing large language models and reinforcement learning with human feedback at the University of Alabama at Birmingham">
            <a:extLst>
              <a:ext uri="{FF2B5EF4-FFF2-40B4-BE49-F238E27FC236}">
                <a16:creationId xmlns:a16="http://schemas.microsoft.com/office/drawing/2014/main" id="{2ACD2B8A-D535-3C60-7B37-31542C3D8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909"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3068E9-8F2F-8D12-83D3-FDDB3E8F2BC8}"/>
              </a:ext>
            </a:extLst>
          </p:cNvPr>
          <p:cNvSpPr txBox="1"/>
          <p:nvPr/>
        </p:nvSpPr>
        <p:spPr>
          <a:xfrm>
            <a:off x="0" y="6400800"/>
            <a:ext cx="2272145" cy="369332"/>
          </a:xfrm>
          <a:prstGeom prst="rect">
            <a:avLst/>
          </a:prstGeom>
          <a:noFill/>
        </p:spPr>
        <p:txBody>
          <a:bodyPr wrap="square">
            <a:spAutoFit/>
          </a:bodyPr>
          <a:lstStyle/>
          <a:p>
            <a:r>
              <a:rPr lang="en-US" dirty="0">
                <a:hlinkClick r:id="rId3"/>
              </a:rPr>
              <a:t>https://starryai.com</a:t>
            </a:r>
            <a:endParaRPr lang="en-US" dirty="0"/>
          </a:p>
        </p:txBody>
      </p:sp>
    </p:spTree>
    <p:extLst>
      <p:ext uri="{BB962C8B-B14F-4D97-AF65-F5344CB8AC3E}">
        <p14:creationId xmlns:p14="http://schemas.microsoft.com/office/powerpoint/2010/main" val="3819315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6C43BB-DCE1-C046-23FB-F03ABB60BAC5}"/>
              </a:ext>
            </a:extLst>
          </p:cNvPr>
          <p:cNvSpPr txBox="1"/>
          <p:nvPr/>
        </p:nvSpPr>
        <p:spPr>
          <a:xfrm>
            <a:off x="97536" y="512064"/>
            <a:ext cx="12094464" cy="6109365"/>
          </a:xfrm>
          <a:prstGeom prst="rect">
            <a:avLst/>
          </a:prstGeom>
          <a:noFill/>
        </p:spPr>
        <p:txBody>
          <a:bodyPr wrap="square">
            <a:spAutoFit/>
          </a:bodyPr>
          <a:lstStyle/>
          <a:p>
            <a:r>
              <a:rPr lang="en-US" sz="1700" dirty="0"/>
              <a:t>Sure! Reinforcement Learning with Hybrid Forward models (RLHF) is a technique used to improve the performance of language models by combining different types of models and using reinforcement learning to optimize their performance.</a:t>
            </a:r>
          </a:p>
          <a:p>
            <a:r>
              <a:rPr lang="en-US" sz="1700" dirty="0"/>
              <a:t>Let's start with some background information. Language models are algorithms that are trained to predict the probability of a sequence of words. They are typically trained using a technique called supervised learning, where the model is given a large dataset of text and learns to predict the next word in a sentence based on the previous words.</a:t>
            </a:r>
          </a:p>
          <a:p>
            <a:r>
              <a:rPr lang="en-US" sz="1700" dirty="0"/>
              <a:t>However, supervised learning has limitations. It can only learn from the specific examples it is given, and it struggles with situations that it has not seen before. This is where reinforcement learning comes in.</a:t>
            </a:r>
          </a:p>
          <a:p>
            <a:r>
              <a:rPr lang="en-US" sz="1700" dirty="0"/>
              <a:t>Reinforcement learning is a type of machine learning where the model learns by interacting with an environment and receiving feedback in the form of rewards or punishments. In the context of language models, the environment is the text that the model is generating, and the reward is a measure of how good that text is.</a:t>
            </a:r>
          </a:p>
          <a:p>
            <a:r>
              <a:rPr lang="en-US" sz="1700" dirty="0"/>
              <a:t>Now, let's talk about hybrid forward models. These are models that combine multiple types of models to generate text. For example, a hybrid forward model might combine a recurrent neural network (RNN) with a transformer model. The RNN would generate text one word at a time, while the transformer would take into account the entire context of the text.</a:t>
            </a:r>
          </a:p>
          <a:p>
            <a:r>
              <a:rPr lang="en-US" sz="1700" dirty="0"/>
              <a:t>The idea behind RLHF is to use reinforcement learning to optimize the performance of a hybrid forward model. The model is trained to generate text that maximizes a reward signal, which is a measure of how good the text is. The reward signal is typically based on some external criteria, such as the relevance or coherence of the text.</a:t>
            </a:r>
          </a:p>
          <a:p>
            <a:r>
              <a:rPr lang="en-US" sz="1700" dirty="0"/>
              <a:t>During training, the model generates a sequence of words, and the reward signal is computed based on the quality of the generated text. The model then adjusts its parameters to maximize the reward signal, using techniques such as gradient descent.</a:t>
            </a:r>
          </a:p>
          <a:p>
            <a:r>
              <a:rPr lang="en-US" sz="1700" dirty="0"/>
              <a:t>One benefit of RLHF is that it can handle situations where the model is unsure of what to do next. For example, if the model is generating text and it encounters a rare or unusual word, it may not know how to proceed. RLHF allows the model to learn from its mistakes and adjust its behavior accordingly.</a:t>
            </a:r>
          </a:p>
          <a:p>
            <a:r>
              <a:rPr lang="en-US" sz="1700" dirty="0"/>
              <a:t>In summary, RLHF is a technique that combines reinforcement learning and hybrid forward models to improve the performance of language models. It allows the model to learn from its mistakes and adjust its behavior based on feedback from its environment.</a:t>
            </a:r>
          </a:p>
        </p:txBody>
      </p:sp>
      <p:sp>
        <p:nvSpPr>
          <p:cNvPr id="7" name="TextBox 6">
            <a:extLst>
              <a:ext uri="{FF2B5EF4-FFF2-40B4-BE49-F238E27FC236}">
                <a16:creationId xmlns:a16="http://schemas.microsoft.com/office/drawing/2014/main" id="{3E95C4D2-03A1-07ED-39D5-5CBA14D34010}"/>
              </a:ext>
            </a:extLst>
          </p:cNvPr>
          <p:cNvSpPr txBox="1"/>
          <p:nvPr/>
        </p:nvSpPr>
        <p:spPr>
          <a:xfrm>
            <a:off x="984504" y="142732"/>
            <a:ext cx="10841736" cy="369332"/>
          </a:xfrm>
          <a:prstGeom prst="rect">
            <a:avLst/>
          </a:prstGeom>
          <a:noFill/>
        </p:spPr>
        <p:txBody>
          <a:bodyPr wrap="square">
            <a:spAutoFit/>
          </a:bodyPr>
          <a:lstStyle/>
          <a:p>
            <a:r>
              <a:rPr lang="en-US" b="1" dirty="0"/>
              <a:t>“Can you explain how RLHF works for language models like I am an undergraduate student?”</a:t>
            </a:r>
          </a:p>
        </p:txBody>
      </p:sp>
    </p:spTree>
    <p:extLst>
      <p:ext uri="{BB962C8B-B14F-4D97-AF65-F5344CB8AC3E}">
        <p14:creationId xmlns:p14="http://schemas.microsoft.com/office/powerpoint/2010/main" val="52656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7730F-B098-ED4C-EA6B-4DCDA44664F8}"/>
              </a:ext>
            </a:extLst>
          </p:cNvPr>
          <p:cNvPicPr>
            <a:picLocks noChangeAspect="1"/>
          </p:cNvPicPr>
          <p:nvPr/>
        </p:nvPicPr>
        <p:blipFill>
          <a:blip r:embed="rId3"/>
          <a:stretch>
            <a:fillRect/>
          </a:stretch>
        </p:blipFill>
        <p:spPr>
          <a:xfrm>
            <a:off x="95764" y="370702"/>
            <a:ext cx="9764395" cy="5552303"/>
          </a:xfrm>
          <a:prstGeom prst="rect">
            <a:avLst/>
          </a:prstGeom>
        </p:spPr>
      </p:pic>
      <p:sp>
        <p:nvSpPr>
          <p:cNvPr id="5" name="TextBox 4">
            <a:extLst>
              <a:ext uri="{FF2B5EF4-FFF2-40B4-BE49-F238E27FC236}">
                <a16:creationId xmlns:a16="http://schemas.microsoft.com/office/drawing/2014/main" id="{335D900E-00C3-A7A4-027F-725BAD1DA255}"/>
              </a:ext>
            </a:extLst>
          </p:cNvPr>
          <p:cNvSpPr txBox="1"/>
          <p:nvPr/>
        </p:nvSpPr>
        <p:spPr>
          <a:xfrm>
            <a:off x="95764" y="6285810"/>
            <a:ext cx="7392429" cy="369332"/>
          </a:xfrm>
          <a:prstGeom prst="rect">
            <a:avLst/>
          </a:prstGeom>
          <a:noFill/>
        </p:spPr>
        <p:txBody>
          <a:bodyPr wrap="square">
            <a:spAutoFit/>
          </a:bodyPr>
          <a:lstStyle/>
          <a:p>
            <a:r>
              <a:rPr lang="en-US" dirty="0">
                <a:hlinkClick r:id="rId4"/>
              </a:rPr>
              <a:t>https://gist.github.com/JoaoLages/c6f2dfd13d2484aa8bb0b2d567fbf093</a:t>
            </a:r>
            <a:endParaRPr lang="en-US" dirty="0"/>
          </a:p>
        </p:txBody>
      </p:sp>
      <p:sp>
        <p:nvSpPr>
          <p:cNvPr id="7" name="TextBox 6">
            <a:extLst>
              <a:ext uri="{FF2B5EF4-FFF2-40B4-BE49-F238E27FC236}">
                <a16:creationId xmlns:a16="http://schemas.microsoft.com/office/drawing/2014/main" id="{747EDB85-42C0-46AB-FBF4-4BAC76170696}"/>
              </a:ext>
            </a:extLst>
          </p:cNvPr>
          <p:cNvSpPr txBox="1"/>
          <p:nvPr/>
        </p:nvSpPr>
        <p:spPr>
          <a:xfrm>
            <a:off x="9712411" y="148931"/>
            <a:ext cx="2479589" cy="6136879"/>
          </a:xfrm>
          <a:prstGeom prst="rect">
            <a:avLst/>
          </a:prstGeom>
          <a:noFill/>
        </p:spPr>
        <p:txBody>
          <a:bodyPr wrap="square">
            <a:spAutoFit/>
          </a:bodyPr>
          <a:lstStyle/>
          <a:p>
            <a:r>
              <a:rPr lang="en-US" dirty="0"/>
              <a:t>Calculate the loss given the formula loss = -min(ratio * R, clip(ratio, 0.8, 1.2) * R), where R is the reward + KL (or a weighted average like 0.8 * reward + 0.2 * KL) previously computed and clip(ratio, 0.8, 1.2) is just bounding the ratio to be 0.8 &lt;= ratio &lt;= 1.2. Note that 0.8/1.2 are just commonly used hyperparameter values that are simplified here. Also not that we want to maximize the reward, that's why we add the minus -, so that we minimize the negation of the loss with gradient descent.</a:t>
            </a:r>
          </a:p>
        </p:txBody>
      </p:sp>
    </p:spTree>
    <p:extLst>
      <p:ext uri="{BB962C8B-B14F-4D97-AF65-F5344CB8AC3E}">
        <p14:creationId xmlns:p14="http://schemas.microsoft.com/office/powerpoint/2010/main" val="412353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92C9-9EFE-7F4D-B609-7F5A556E7B2A}"/>
              </a:ext>
            </a:extLst>
          </p:cNvPr>
          <p:cNvSpPr>
            <a:spLocks noGrp="1"/>
          </p:cNvSpPr>
          <p:nvPr>
            <p:ph type="title"/>
          </p:nvPr>
        </p:nvSpPr>
        <p:spPr/>
        <p:txBody>
          <a:bodyPr/>
          <a:lstStyle/>
          <a:p>
            <a:r>
              <a:rPr lang="en-US" dirty="0"/>
              <a:t>Neural Network</a:t>
            </a:r>
            <a:br>
              <a:rPr lang="en-US" dirty="0"/>
            </a:br>
            <a:r>
              <a:rPr lang="en-US" dirty="0"/>
              <a:t>Background</a:t>
            </a:r>
          </a:p>
        </p:txBody>
      </p:sp>
      <p:sp>
        <p:nvSpPr>
          <p:cNvPr id="3" name="Content Placeholder 2">
            <a:extLst>
              <a:ext uri="{FF2B5EF4-FFF2-40B4-BE49-F238E27FC236}">
                <a16:creationId xmlns:a16="http://schemas.microsoft.com/office/drawing/2014/main" id="{7A2A7EFF-A6A6-2648-B0C3-003465F38869}"/>
              </a:ext>
            </a:extLst>
          </p:cNvPr>
          <p:cNvSpPr>
            <a:spLocks noGrp="1"/>
          </p:cNvSpPr>
          <p:nvPr>
            <p:ph idx="1"/>
          </p:nvPr>
        </p:nvSpPr>
        <p:spPr>
          <a:xfrm>
            <a:off x="838199" y="1825625"/>
            <a:ext cx="5457669" cy="4351338"/>
          </a:xfrm>
        </p:spPr>
        <p:txBody>
          <a:bodyPr>
            <a:normAutofit/>
          </a:bodyPr>
          <a:lstStyle/>
          <a:p>
            <a:r>
              <a:rPr lang="en-US" dirty="0"/>
              <a:t> McCulloch-Pitts neuron (1943)</a:t>
            </a:r>
          </a:p>
          <a:p>
            <a:pPr lvl="1"/>
            <a:r>
              <a:rPr lang="en-US" dirty="0"/>
              <a:t>Simplified human neuron model that could do propositional logic</a:t>
            </a:r>
          </a:p>
          <a:p>
            <a:pPr lvl="1"/>
            <a:r>
              <a:rPr lang="en-US" dirty="0"/>
              <a:t>No longer relevant</a:t>
            </a:r>
          </a:p>
          <a:p>
            <a:r>
              <a:rPr lang="en-US" dirty="0"/>
              <a:t> ”</a:t>
            </a:r>
            <a:r>
              <a:rPr lang="en-US" b="1" i="1" dirty="0"/>
              <a:t>Network of small computing units, each of which takes a vector of input values and produces a single output value</a:t>
            </a:r>
            <a:r>
              <a:rPr lang="en-US" dirty="0"/>
              <a:t>”</a:t>
            </a:r>
          </a:p>
          <a:p>
            <a:pPr lvl="1"/>
            <a:r>
              <a:rPr lang="en-US" dirty="0"/>
              <a:t>Feed-forward networks</a:t>
            </a:r>
          </a:p>
          <a:p>
            <a:pPr lvl="1"/>
            <a:r>
              <a:rPr lang="en-US" dirty="0"/>
              <a:t>Now Deep Learning</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55030061-AC4E-0141-9E15-2BAAAF9654C5}"/>
              </a:ext>
            </a:extLst>
          </p:cNvPr>
          <p:cNvPicPr>
            <a:picLocks noChangeAspect="1"/>
          </p:cNvPicPr>
          <p:nvPr/>
        </p:nvPicPr>
        <p:blipFill>
          <a:blip r:embed="rId3"/>
          <a:stretch>
            <a:fillRect/>
          </a:stretch>
        </p:blipFill>
        <p:spPr>
          <a:xfrm>
            <a:off x="6817714" y="761186"/>
            <a:ext cx="4724712" cy="5154231"/>
          </a:xfrm>
          <a:prstGeom prst="rect">
            <a:avLst/>
          </a:prstGeom>
        </p:spPr>
      </p:pic>
      <p:pic>
        <p:nvPicPr>
          <p:cNvPr id="7" name="Picture 6">
            <a:extLst>
              <a:ext uri="{FF2B5EF4-FFF2-40B4-BE49-F238E27FC236}">
                <a16:creationId xmlns:a16="http://schemas.microsoft.com/office/drawing/2014/main" id="{26774671-8107-FE01-0FDD-0EAA9D50CEA0}"/>
              </a:ext>
            </a:extLst>
          </p:cNvPr>
          <p:cNvPicPr>
            <a:picLocks noChangeAspect="1"/>
          </p:cNvPicPr>
          <p:nvPr/>
        </p:nvPicPr>
        <p:blipFill>
          <a:blip r:embed="rId4"/>
          <a:stretch>
            <a:fillRect/>
          </a:stretch>
        </p:blipFill>
        <p:spPr>
          <a:xfrm>
            <a:off x="6096000" y="152935"/>
            <a:ext cx="2407832" cy="1605221"/>
          </a:xfrm>
          <a:prstGeom prst="rect">
            <a:avLst/>
          </a:prstGeom>
        </p:spPr>
      </p:pic>
      <p:pic>
        <p:nvPicPr>
          <p:cNvPr id="8" name="Picture 7">
            <a:extLst>
              <a:ext uri="{FF2B5EF4-FFF2-40B4-BE49-F238E27FC236}">
                <a16:creationId xmlns:a16="http://schemas.microsoft.com/office/drawing/2014/main" id="{CBCC2DD1-C763-5BA0-9603-4851D0DEF0E1}"/>
              </a:ext>
            </a:extLst>
          </p:cNvPr>
          <p:cNvPicPr>
            <a:picLocks noChangeAspect="1"/>
          </p:cNvPicPr>
          <p:nvPr/>
        </p:nvPicPr>
        <p:blipFill>
          <a:blip r:embed="rId5"/>
          <a:stretch>
            <a:fillRect/>
          </a:stretch>
        </p:blipFill>
        <p:spPr>
          <a:xfrm>
            <a:off x="9180070" y="177723"/>
            <a:ext cx="2407832" cy="1630303"/>
          </a:xfrm>
          <a:prstGeom prst="rect">
            <a:avLst/>
          </a:prstGeom>
        </p:spPr>
      </p:pic>
      <p:sp>
        <p:nvSpPr>
          <p:cNvPr id="10" name="TextBox 9">
            <a:extLst>
              <a:ext uri="{FF2B5EF4-FFF2-40B4-BE49-F238E27FC236}">
                <a16:creationId xmlns:a16="http://schemas.microsoft.com/office/drawing/2014/main" id="{23DF1122-6ECD-A8E6-7809-4AF75A1DC436}"/>
              </a:ext>
            </a:extLst>
          </p:cNvPr>
          <p:cNvSpPr txBox="1"/>
          <p:nvPr/>
        </p:nvSpPr>
        <p:spPr>
          <a:xfrm>
            <a:off x="0" y="6488669"/>
            <a:ext cx="4475018" cy="369332"/>
          </a:xfrm>
          <a:prstGeom prst="rect">
            <a:avLst/>
          </a:prstGeom>
          <a:noFill/>
        </p:spPr>
        <p:txBody>
          <a:bodyPr wrap="square">
            <a:spAutoFit/>
          </a:bodyPr>
          <a:lstStyle/>
          <a:p>
            <a:r>
              <a:rPr lang="en-US" dirty="0">
                <a:hlinkClick r:id="rId6"/>
              </a:rPr>
              <a:t>https://web.stanford.edu/~jurafsky/slp3/</a:t>
            </a:r>
            <a:endParaRPr lang="en-US" dirty="0"/>
          </a:p>
        </p:txBody>
      </p:sp>
    </p:spTree>
    <p:extLst>
      <p:ext uri="{BB962C8B-B14F-4D97-AF65-F5344CB8AC3E}">
        <p14:creationId xmlns:p14="http://schemas.microsoft.com/office/powerpoint/2010/main" val="220252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22956</TotalTime>
  <Words>7437</Words>
  <Application>Microsoft Macintosh PowerPoint</Application>
  <PresentationFormat>Widescreen</PresentationFormat>
  <Paragraphs>775</Paragraphs>
  <Slides>83</Slides>
  <Notes>64</Notes>
  <HiddenSlides>0</HiddenSlides>
  <MMClips>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2" baseType="lpstr">
      <vt:lpstr>Arial</vt:lpstr>
      <vt:lpstr>Calibri</vt:lpstr>
      <vt:lpstr>Calibri Light</vt:lpstr>
      <vt:lpstr>Cambria Math</vt:lpstr>
      <vt:lpstr>Courier New</vt:lpstr>
      <vt:lpstr>Helvetica</vt:lpstr>
      <vt:lpstr>Tahoma</vt:lpstr>
      <vt:lpstr>Office Theme</vt:lpstr>
      <vt:lpstr>Equation</vt:lpstr>
      <vt:lpstr>Large Language Models in AI: What's new about ChatGPT?</vt:lpstr>
      <vt:lpstr>Learning Objectives</vt:lpstr>
      <vt:lpstr>Overview</vt:lpstr>
      <vt:lpstr>PowerPoint Presentation</vt:lpstr>
      <vt:lpstr>Language Model</vt:lpstr>
      <vt:lpstr>Language Model Taxonomy</vt:lpstr>
      <vt:lpstr>Language Model Development</vt:lpstr>
      <vt:lpstr>Fundamentals: ChatGPT Setting the Stage</vt:lpstr>
      <vt:lpstr>Neural Network Background</vt:lpstr>
      <vt:lpstr>Backpropagation</vt:lpstr>
      <vt:lpstr>Intuition: Training a 2-layer Network</vt:lpstr>
      <vt:lpstr>Why Neural Networks and why now?</vt:lpstr>
      <vt:lpstr>Word Vectors</vt:lpstr>
      <vt:lpstr>PowerPoint Presentation</vt:lpstr>
      <vt:lpstr>PowerPoint Presentation</vt:lpstr>
      <vt:lpstr>Transformers</vt:lpstr>
      <vt:lpstr>Transformers: Replacement for RNNs in Sequence-to-Sequence Models</vt:lpstr>
      <vt:lpstr>PowerPoint Presentation</vt:lpstr>
      <vt:lpstr>Scaled Dot-Product Attention</vt:lpstr>
      <vt:lpstr>Multi-Head Attention</vt:lpstr>
      <vt:lpstr>PowerPoint Presentation</vt:lpstr>
      <vt:lpstr>GPTs</vt:lpstr>
      <vt:lpstr>PowerPoint Presentation</vt:lpstr>
      <vt:lpstr>PowerPoint Presentation</vt:lpstr>
      <vt:lpstr>Early GPT Models</vt:lpstr>
      <vt:lpstr>ChatGPT</vt:lpstr>
      <vt:lpstr>ChatGPT…</vt:lpstr>
      <vt:lpstr>ChatGPT</vt:lpstr>
      <vt:lpstr>Review: Reinforcement Learning</vt:lpstr>
      <vt:lpstr>LLM Training Methods</vt:lpstr>
      <vt:lpstr>TRL - Transformer Reinforcement Learning</vt:lpstr>
      <vt:lpstr>Tutorial Setup</vt:lpstr>
      <vt:lpstr>PowerPoint Presentation</vt:lpstr>
      <vt:lpstr>RLHF: Reinforcement Learning with Human Feedback</vt:lpstr>
      <vt:lpstr>Alignment Problem: Commercial Motivations</vt:lpstr>
      <vt:lpstr>How does RLHF work to solve this problem?          Ask ChatGPT?!</vt:lpstr>
      <vt:lpstr>PowerPoint Presentation</vt:lpstr>
      <vt:lpstr>Step 1: Initial Model</vt:lpstr>
      <vt:lpstr>PowerPoint Presentation</vt:lpstr>
      <vt:lpstr>PowerPoint Presentation</vt:lpstr>
      <vt:lpstr>PowerPoint Presentation</vt:lpstr>
      <vt:lpstr>Step 2:  Reward Model</vt:lpstr>
      <vt:lpstr>PowerPoint Presentation</vt:lpstr>
      <vt:lpstr>PowerPoint Presentation</vt:lpstr>
      <vt:lpstr>Tutorial Reward Model</vt:lpstr>
      <vt:lpstr>Tutorial Reward Model Training Data</vt:lpstr>
      <vt:lpstr>Step 3 - Optimization</vt:lpstr>
      <vt:lpstr>PowerPoint Presentation</vt:lpstr>
      <vt:lpstr>PowerPoint Presentation</vt:lpstr>
      <vt:lpstr>PowerPoint Presentation</vt:lpstr>
      <vt:lpstr>PowerPoint Presentation</vt:lpstr>
      <vt:lpstr>PowerPoint Presentation</vt:lpstr>
      <vt:lpstr>Response and Reward</vt:lpstr>
      <vt:lpstr>PowerPoint Presentation</vt:lpstr>
      <vt:lpstr>Model Update</vt:lpstr>
      <vt:lpstr>How much data is required for optimization?</vt:lpstr>
      <vt:lpstr>PowerPoint Presentation</vt:lpstr>
      <vt:lpstr>The Future</vt:lpstr>
      <vt:lpstr>Data</vt:lpstr>
      <vt:lpstr>LLaMA (Large Language Model Meta AI) </vt:lpstr>
      <vt:lpstr>Alpaca</vt:lpstr>
      <vt:lpstr>PowerPoint Presentation</vt:lpstr>
      <vt:lpstr>AMIA NLP Working Group Email</vt:lpstr>
      <vt:lpstr>Smaller and more efficient models</vt:lpstr>
      <vt:lpstr>LoRA: Low-Rank Adaptation</vt:lpstr>
      <vt:lpstr>LoRA Results</vt:lpstr>
      <vt:lpstr>High-throughput Generative Inference of Large Language Models with a Single GPU</vt:lpstr>
      <vt:lpstr>Optional Mini-Demo</vt:lpstr>
      <vt:lpstr>Context Window</vt:lpstr>
      <vt:lpstr>PowerPoint Presentation</vt:lpstr>
      <vt:lpstr>GPT-4</vt:lpstr>
      <vt:lpstr>GPT-4</vt:lpstr>
      <vt:lpstr>PowerPoint Presentation</vt:lpstr>
      <vt:lpstr>PowerPoint Presentation</vt:lpstr>
      <vt:lpstr>PowerPoint Presentation</vt:lpstr>
      <vt:lpstr>Possible Health Care Applications</vt:lpstr>
      <vt:lpstr>Last Application: Doing your talk for you?</vt:lpstr>
      <vt:lpstr>Credits and Discussion</vt:lpstr>
      <vt:lpstr>END</vt:lpstr>
      <vt:lpstr>Unused Slides</vt:lpstr>
      <vt:lpstr>Text to Image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ATIS LLM and ChatGPT Talk</dc:title>
  <dc:creator>Osborne, John David (Campus)</dc:creator>
  <cp:lastModifiedBy>Osborne, John David (Campus)</cp:lastModifiedBy>
  <cp:revision>111</cp:revision>
  <dcterms:created xsi:type="dcterms:W3CDTF">2023-04-05T16:29:13Z</dcterms:created>
  <dcterms:modified xsi:type="dcterms:W3CDTF">2023-04-21T16:06:03Z</dcterms:modified>
</cp:coreProperties>
</file>